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6" r:id="rId4"/>
    <p:sldMasterId id="2147483688" r:id="rId5"/>
    <p:sldMasterId id="2147483704" r:id="rId6"/>
  </p:sldMasterIdLst>
  <p:notesMasterIdLst>
    <p:notesMasterId r:id="rId10"/>
  </p:notesMasterIdLst>
  <p:sldIdLst>
    <p:sldId id="484" r:id="rId7"/>
    <p:sldId id="485" r:id="rId8"/>
    <p:sldId id="483" r:id="rId9"/>
    <p:sldId id="498" r:id="rId11"/>
    <p:sldId id="543" r:id="rId12"/>
    <p:sldId id="500" r:id="rId13"/>
    <p:sldId id="544" r:id="rId14"/>
    <p:sldId id="501" r:id="rId15"/>
    <p:sldId id="545" r:id="rId16"/>
    <p:sldId id="546" r:id="rId17"/>
    <p:sldId id="547" r:id="rId18"/>
    <p:sldId id="503" r:id="rId19"/>
    <p:sldId id="548" r:id="rId20"/>
    <p:sldId id="776" r:id="rId21"/>
    <p:sldId id="630" r:id="rId22"/>
    <p:sldId id="632" r:id="rId23"/>
    <p:sldId id="504" r:id="rId24"/>
    <p:sldId id="549" r:id="rId25"/>
    <p:sldId id="505" r:id="rId26"/>
    <p:sldId id="777" r:id="rId27"/>
    <p:sldId id="550" r:id="rId28"/>
    <p:sldId id="552" r:id="rId29"/>
    <p:sldId id="553" r:id="rId30"/>
    <p:sldId id="633" r:id="rId31"/>
    <p:sldId id="508" r:id="rId32"/>
    <p:sldId id="637" r:id="rId33"/>
    <p:sldId id="554" r:id="rId34"/>
    <p:sldId id="634" r:id="rId35"/>
    <p:sldId id="778" r:id="rId36"/>
    <p:sldId id="638" r:id="rId37"/>
    <p:sldId id="555" r:id="rId38"/>
    <p:sldId id="556" r:id="rId39"/>
    <p:sldId id="635" r:id="rId40"/>
    <p:sldId id="639" r:id="rId41"/>
    <p:sldId id="557" r:id="rId42"/>
    <p:sldId id="640" r:id="rId43"/>
    <p:sldId id="558" r:id="rId44"/>
    <p:sldId id="642" r:id="rId45"/>
    <p:sldId id="641" r:id="rId46"/>
    <p:sldId id="512" r:id="rId47"/>
    <p:sldId id="559" r:id="rId48"/>
    <p:sldId id="560" r:id="rId49"/>
    <p:sldId id="779" r:id="rId50"/>
    <p:sldId id="780" r:id="rId51"/>
    <p:sldId id="781" r:id="rId52"/>
    <p:sldId id="782" r:id="rId53"/>
    <p:sldId id="631" r:id="rId54"/>
    <p:sldId id="646" r:id="rId55"/>
    <p:sldId id="513" r:id="rId56"/>
    <p:sldId id="644" r:id="rId57"/>
    <p:sldId id="645" r:id="rId58"/>
    <p:sldId id="561" r:id="rId59"/>
    <p:sldId id="514" r:id="rId60"/>
    <p:sldId id="562" r:id="rId61"/>
    <p:sldId id="563" r:id="rId62"/>
    <p:sldId id="515" r:id="rId63"/>
    <p:sldId id="564" r:id="rId64"/>
    <p:sldId id="488" r:id="rId65"/>
    <p:sldId id="499" r:id="rId66"/>
    <p:sldId id="516" r:id="rId67"/>
    <p:sldId id="566" r:id="rId68"/>
    <p:sldId id="517" r:id="rId69"/>
    <p:sldId id="518" r:id="rId70"/>
    <p:sldId id="567" r:id="rId71"/>
    <p:sldId id="519" r:id="rId72"/>
    <p:sldId id="520" r:id="rId73"/>
    <p:sldId id="521" r:id="rId74"/>
    <p:sldId id="647" r:id="rId75"/>
    <p:sldId id="522" r:id="rId76"/>
    <p:sldId id="568" r:id="rId77"/>
    <p:sldId id="569" r:id="rId78"/>
    <p:sldId id="570" r:id="rId79"/>
    <p:sldId id="649" r:id="rId80"/>
    <p:sldId id="571" r:id="rId81"/>
    <p:sldId id="650" r:id="rId82"/>
    <p:sldId id="729" r:id="rId83"/>
    <p:sldId id="730" r:id="rId84"/>
    <p:sldId id="524" r:id="rId85"/>
    <p:sldId id="655" r:id="rId86"/>
    <p:sldId id="525" r:id="rId87"/>
    <p:sldId id="651" r:id="rId88"/>
    <p:sldId id="573" r:id="rId89"/>
    <p:sldId id="652" r:id="rId90"/>
    <p:sldId id="574" r:id="rId91"/>
    <p:sldId id="575" r:id="rId92"/>
    <p:sldId id="653" r:id="rId93"/>
    <p:sldId id="654" r:id="rId94"/>
    <p:sldId id="572" r:id="rId95"/>
    <p:sldId id="656" r:id="rId96"/>
    <p:sldId id="576" r:id="rId97"/>
    <p:sldId id="733" r:id="rId98"/>
    <p:sldId id="577" r:id="rId99"/>
    <p:sldId id="885" r:id="rId100"/>
    <p:sldId id="657" r:id="rId101"/>
    <p:sldId id="658" r:id="rId102"/>
    <p:sldId id="578" r:id="rId103"/>
    <p:sldId id="579" r:id="rId104"/>
    <p:sldId id="728" r:id="rId105"/>
    <p:sldId id="611" r:id="rId106"/>
    <p:sldId id="531" r:id="rId107"/>
    <p:sldId id="732" r:id="rId108"/>
    <p:sldId id="527" r:id="rId109"/>
    <p:sldId id="580" r:id="rId110"/>
    <p:sldId id="731" r:id="rId111"/>
    <p:sldId id="565" r:id="rId112"/>
    <p:sldId id="490" r:id="rId113"/>
    <p:sldId id="612" r:id="rId114"/>
    <p:sldId id="532" r:id="rId115"/>
    <p:sldId id="533" r:id="rId116"/>
    <p:sldId id="613" r:id="rId117"/>
    <p:sldId id="734" r:id="rId118"/>
    <p:sldId id="534" r:id="rId119"/>
    <p:sldId id="618" r:id="rId120"/>
    <p:sldId id="886" r:id="rId121"/>
    <p:sldId id="887" r:id="rId122"/>
    <p:sldId id="535" r:id="rId123"/>
    <p:sldId id="617" r:id="rId124"/>
    <p:sldId id="726" r:id="rId125"/>
    <p:sldId id="615" r:id="rId126"/>
    <p:sldId id="616" r:id="rId127"/>
    <p:sldId id="725" r:id="rId128"/>
    <p:sldId id="537" r:id="rId129"/>
    <p:sldId id="724" r:id="rId130"/>
    <p:sldId id="614" r:id="rId131"/>
    <p:sldId id="888" r:id="rId132"/>
    <p:sldId id="889" r:id="rId133"/>
    <p:sldId id="497" r:id="rId134"/>
  </p:sldIdLst>
  <p:sldSz cx="12192000" cy="6858000"/>
  <p:notesSz cx="6858000" cy="9144000"/>
  <p:custDataLst>
    <p:tags r:id="rId139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003300"/>
    <a:srgbClr val="800080"/>
    <a:srgbClr val="660066"/>
    <a:srgbClr val="0033CC"/>
    <a:srgbClr val="990000"/>
    <a:srgbClr val="66FF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75" d="100"/>
          <a:sy n="75" d="100"/>
        </p:scale>
        <p:origin x="-432" y="576"/>
      </p:cViewPr>
      <p:guideLst>
        <p:guide orient="horz" pos="2160"/>
        <p:guide pos="379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2.xml"/><Relationship Id="rId98" Type="http://schemas.openxmlformats.org/officeDocument/2006/relationships/slide" Target="slides/slide91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" Type="http://schemas.openxmlformats.org/officeDocument/2006/relationships/slide" Target="slides/slide3.xml"/><Relationship Id="rId89" Type="http://schemas.openxmlformats.org/officeDocument/2006/relationships/slide" Target="slides/slide82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80" Type="http://schemas.openxmlformats.org/officeDocument/2006/relationships/slide" Target="slides/slide73.xml"/><Relationship Id="rId8" Type="http://schemas.openxmlformats.org/officeDocument/2006/relationships/slide" Target="slides/slide2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7" Type="http://schemas.openxmlformats.org/officeDocument/2006/relationships/slide" Target="slides/slide1.xml"/><Relationship Id="rId69" Type="http://schemas.openxmlformats.org/officeDocument/2006/relationships/slide" Target="slides/slide62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0" Type="http://schemas.openxmlformats.org/officeDocument/2006/relationships/slide" Target="slides/slide53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2.xml"/><Relationship Id="rId58" Type="http://schemas.openxmlformats.org/officeDocument/2006/relationships/slide" Target="slides/slide51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9" Type="http://schemas.openxmlformats.org/officeDocument/2006/relationships/tags" Target="tags/tag173.xml"/><Relationship Id="rId138" Type="http://schemas.openxmlformats.org/officeDocument/2006/relationships/commentAuthors" Target="commentAuthors.xml"/><Relationship Id="rId137" Type="http://schemas.openxmlformats.org/officeDocument/2006/relationships/tableStyles" Target="tableStyles.xml"/><Relationship Id="rId136" Type="http://schemas.openxmlformats.org/officeDocument/2006/relationships/viewProps" Target="viewProps.xml"/><Relationship Id="rId135" Type="http://schemas.openxmlformats.org/officeDocument/2006/relationships/presProps" Target="presProps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" Type="http://schemas.openxmlformats.org/officeDocument/2006/relationships/slide" Target="slides/slide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125" Type="http://schemas.openxmlformats.org/officeDocument/2006/relationships/slide" Target="slides/slide118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121" Type="http://schemas.openxmlformats.org/officeDocument/2006/relationships/slide" Target="slides/slide114.xml"/><Relationship Id="rId120" Type="http://schemas.openxmlformats.org/officeDocument/2006/relationships/slide" Target="slides/slide113.xml"/><Relationship Id="rId12" Type="http://schemas.openxmlformats.org/officeDocument/2006/relationships/slide" Target="slides/slide5.xml"/><Relationship Id="rId119" Type="http://schemas.openxmlformats.org/officeDocument/2006/relationships/slide" Target="slides/slide112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4" Type="http://schemas.openxmlformats.org/officeDocument/2006/relationships/slide" Target="slides/slide107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110" Type="http://schemas.openxmlformats.org/officeDocument/2006/relationships/slide" Target="slides/slide103.xml"/><Relationship Id="rId11" Type="http://schemas.openxmlformats.org/officeDocument/2006/relationships/slide" Target="slides/slide4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21T08:2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1778 194,'0'-3,"-3"1,0 0,0 1,0 1,0-1,0 1,0 0,0 0,0 0,-1 1,0 0,1 1,0 0,0-1,0 0,0 1,0-1,-2 2,1-1,1-1,-1 1,1 0,-1 1,1 2,0-2,1 1,0-1,-1 2,2-1,-1 2,-2 4,1-1,1 0,1-2,1-2,0 0,0 0,2 1,0 0,2 0,-1-2,0 2,3-1,0-1,2 1,3 1,-2-3,1 1,1 0,-3-1,4 0,-2-2,-1 1,1 0,-1-2,-4 0,-2 0,3-1,2-4,-2 1,-1-2,0-1,1-3,1 0,-3-1,-2-1,1 0,0-3,0 2,-2-1,-1 1,0 1,0 2,-4 1,1 2,0 2,0 3,0 0,-1-1,1 2,-1 1,1 0,-6 0,-1 0,1 0,0 2,4-1,0-1,1 0,0 0,-1 1,2-1,-1 0,0 1,0 0,-1 0,2-1,0 1,-1 0,0 1,-1 3,2-3,1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21T08:2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240 290,'-4'-1,"1"1,0 0,0 0,-1 1,-2 2,3-2,-1 0,0 0,0 0,0 0,0 1,1-1,-1 1,-3 0,-2 2,0 0,2 0,1-2,2 0,1 1,-1 1,0 1,1-2,1 1,-1 0,0-1,1 1,0 0,0-1,1 1,0-1,1 2,0-1,1 2,0-3,1 1,0-1,0 0,1 0,0-1,1-1,-1-1,5 1,0 1,4 0,2 0,1 0,-2 0,1-1,-4-1,-4 0,-3 0,0 0,0-1,1-1,3-1,4 1,-1-2,1 0,1 0,-2 0,1 1,-1 1,-3-1,2 1,-2-1,0 2,-1 0,-2 0,-1 1,-2-3,1 0,-1 0,0-2,0 1,0 0,0-1,0-1,0 3,0-1,-1 1,1-1,-1-2,0 3,-2-2,0 1,1 0,-2-2,1 2,0 1,-1-1,1 1,-1-1,0 2,2-1,-4-2,2 3,-1 0,0 0,-2 0,2 1,1 0,-1 0,1 0,0 1,-1 0,0 0,0 0,0 0,1 0,-2 0,0 1,-1 0,1 0,1 0,-2 1,3-2,-1 1,1 0,-1 1,1-1,-1 1,-1 1,2 0,0-1,1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21T08:2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297 187,'-2'-3,"-1"2,0-1,0 0,0 1,0 1,0 0,-4-1,-1 1,4 0,0 0,1 1,0 0,0 1,-2 1,2-3,0 2,-2 1,1-1,0-1,1 1,0 0,-1 0,1-1,-1 2,-1 0,2-1,-1 2,1-3,-1 3,2-1,-1 0,0 0,0 1,1-1,-1 1,1-1,0 0,1 0,0 0,1 0,3-1,2 0,-2-1,0 0,0 0,0 0,0 1,1 1,-1-1,1 0,-1 1,1-1,-1 1,1 0,0-1,0 0,1 0,-1 2,1-1,-1 1,1-2,-1 0,-1-2,0 0,1 1,-1-1,2 1,-1 0,0-1,1 0,-2 0,2 0,-1 0,0-2,0 1,-1-1,0 1,0-1,1-1,-2 0,-1-1,0-3,0 3,-1 0,1-1,0 1,-1 0,0 1,0-1,0 1,0-1,-1-1,0 2,0 0,1 0,-1 0,0 0,0 0,-2 1,3-1,-3 2,0 0,0-1,0 0,0 2,0-2,0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21T08:2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577 480,'2'0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20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4101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0249CFA-C427-4C77-960D-70A82ADC9BF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5.xml"/><Relationship Id="rId7" Type="http://schemas.openxmlformats.org/officeDocument/2006/relationships/image" Target="../media/image6.png"/><Relationship Id="rId6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5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1" Type="http://schemas.openxmlformats.org/officeDocument/2006/relationships/image" Target="../media/image10.png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3" Type="http://schemas.openxmlformats.org/officeDocument/2006/relationships/image" Target="../media/image9.png"/><Relationship Id="rId12" Type="http://schemas.openxmlformats.org/officeDocument/2006/relationships/tags" Target="../tags/tag42.xml"/><Relationship Id="rId11" Type="http://schemas.openxmlformats.org/officeDocument/2006/relationships/image" Target="../media/image10.png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image" Target="../media/image12.png"/><Relationship Id="rId5" Type="http://schemas.openxmlformats.org/officeDocument/2006/relationships/tags" Target="../tags/tag45.xml"/><Relationship Id="rId4" Type="http://schemas.openxmlformats.org/officeDocument/2006/relationships/image" Target="../media/image11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14.png"/><Relationship Id="rId2" Type="http://schemas.openxmlformats.org/officeDocument/2006/relationships/tags" Target="../tags/tag64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5.png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image" Target="../media/image5.png"/><Relationship Id="rId4" Type="http://schemas.openxmlformats.org/officeDocument/2006/relationships/tags" Target="../tags/tag77.xml"/><Relationship Id="rId3" Type="http://schemas.openxmlformats.org/officeDocument/2006/relationships/image" Target="../media/image15.png"/><Relationship Id="rId2" Type="http://schemas.openxmlformats.org/officeDocument/2006/relationships/tags" Target="../tags/tag76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image" Target="../media/image6.png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6.png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image" Target="../media/image18.png"/><Relationship Id="rId2" Type="http://schemas.openxmlformats.org/officeDocument/2006/relationships/tags" Target="../tags/tag113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image" Target="../media/image19.png"/><Relationship Id="rId2" Type="http://schemas.openxmlformats.org/officeDocument/2006/relationships/tags" Target="../tags/tag12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136.xml"/><Relationship Id="rId7" Type="http://schemas.openxmlformats.org/officeDocument/2006/relationships/image" Target="../media/image20.png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6D31B28-3B75-48EC-817B-583AA14D88C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6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D437730-7051-4044-B692-111F9E7792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484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84E867-3765-4B81-BAC9-9D3B7C69C52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7112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7112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E9290E5-4DB4-47DD-91EA-5DE5DAD00D8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hasCustomPrompt="1"/>
          </p:nvPr>
        </p:nvSpPr>
        <p:spPr>
          <a:xfrm>
            <a:off x="711200" y="381000"/>
            <a:ext cx="10871200" cy="54864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999372-49D9-49C5-AB94-F9D14F764E7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单击以编辑母版副标题样式</a:t>
            </a:r>
            <a:endParaRPr lang="zh-CN" altLang="en-US" strike="noStrike" noProof="1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6D31B28-3B75-48EC-817B-583AA14D88C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052737"/>
            <a:ext cx="10515600" cy="1895946"/>
          </a:xfrm>
        </p:spPr>
        <p:txBody>
          <a:bodyPr anchor="b"/>
          <a:lstStyle>
            <a:lvl1pPr algn="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3140968"/>
            <a:ext cx="10515600" cy="2948683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C720DEB-4A2B-402C-A71D-DA48BABAEF0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052737"/>
            <a:ext cx="10515600" cy="1895946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3140968"/>
            <a:ext cx="10515600" cy="2948683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C720DEB-4A2B-402C-A71D-DA48BABAEF0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单击以编辑母版副标题样式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6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D437730-7051-4044-B692-111F9E7792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48400" y="1676400"/>
            <a:ext cx="5334000" cy="41910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84E867-3765-4B81-BAC9-9D3B7C69C52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711200" y="16764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711200" y="38481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E9290E5-4DB4-47DD-91EA-5DE5DAD00D8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hasCustomPrompt="1"/>
          </p:nvPr>
        </p:nvSpPr>
        <p:spPr>
          <a:xfrm>
            <a:off x="711200" y="381000"/>
            <a:ext cx="10871200" cy="54864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999372-49D9-49C5-AB94-F9D14F764E7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7454900"/>
            <a:chOff x="0" y="0"/>
            <a:chExt cx="19200" cy="11740"/>
          </a:xfrm>
        </p:grpSpPr>
        <p:grpSp>
          <p:nvGrpSpPr>
            <p:cNvPr id="6" name="组合 5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7" name="图片 6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2216785" y="3503930"/>
            <a:ext cx="7759065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2216468" y="2292046"/>
            <a:ext cx="7759065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60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4511039" y="4490846"/>
            <a:ext cx="1383093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16"/>
            </p:custDataLst>
          </p:nvPr>
        </p:nvSpPr>
        <p:spPr>
          <a:xfrm>
            <a:off x="6096000" y="4490846"/>
            <a:ext cx="1383092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25" y="443230"/>
            <a:ext cx="10852150" cy="716915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925" y="1160145"/>
            <a:ext cx="10852150" cy="5180965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7281"/>
            <a:ext cx="12192000" cy="1324532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251487" y="2681555"/>
            <a:ext cx="3577049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5251487" y="3459937"/>
            <a:ext cx="3577050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0" y="-15482"/>
            <a:ext cx="3649343" cy="6857999"/>
            <a:chOff x="0" y="-15482"/>
            <a:chExt cx="3649343" cy="6857999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>
            <p:custDataLst>
              <p:tags r:id="rId7"/>
            </p:custDataLst>
          </p:nvPr>
        </p:nvGrpSpPr>
        <p:grpSpPr>
          <a:xfrm rot="10800000">
            <a:off x="8542657" y="15483"/>
            <a:ext cx="3649343" cy="6857999"/>
            <a:chOff x="0" y="-15482"/>
            <a:chExt cx="3649343" cy="6857999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矩形: 圆角 13"/>
          <p:cNvSpPr/>
          <p:nvPr>
            <p:custDataLst>
              <p:tags r:id="rId14"/>
            </p:custDataLst>
          </p:nvPr>
        </p:nvSpPr>
        <p:spPr>
          <a:xfrm>
            <a:off x="5638165" y="1484173"/>
            <a:ext cx="9144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3378783" y="2809615"/>
            <a:ext cx="6858002" cy="12387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192000" cy="20466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7281"/>
            <a:ext cx="12192000" cy="1165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125639" y="2421777"/>
            <a:ext cx="594072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-3"/>
            <a:ext cx="12192000" cy="1704978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4632702" y="4417887"/>
            <a:ext cx="1302101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13"/>
            </p:custDataLst>
          </p:nvPr>
        </p:nvSpPr>
        <p:spPr>
          <a:xfrm>
            <a:off x="6257198" y="4417887"/>
            <a:ext cx="1302102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7072603" y="4933186"/>
            <a:ext cx="4829835" cy="1651763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6" name="图片 15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10" y="0"/>
            <a:ext cx="12192000" cy="197548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242387"/>
            <a:ext cx="12192000" cy="1231226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EB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flipH="1">
            <a:off x="8429082" y="4917233"/>
            <a:ext cx="3762917" cy="981917"/>
          </a:xfrm>
          <a:prstGeom prst="rect">
            <a:avLst/>
          </a:prstGeom>
        </p:spPr>
      </p:pic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rot="10800000" flipH="1">
            <a:off x="0" y="398"/>
            <a:ext cx="4713605" cy="1229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image" Target="../media/image4.jpeg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7" Type="http://schemas.openxmlformats.org/officeDocument/2006/relationships/theme" Target="../theme/theme4.xml"/><Relationship Id="rId16" Type="http://schemas.openxmlformats.org/officeDocument/2006/relationships/image" Target="../media/image4.jpeg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0.xml"/><Relationship Id="rId7" Type="http://schemas.openxmlformats.org/officeDocument/2006/relationships/slideLayout" Target="../slideLayouts/slideLayout59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Relationship Id="rId33" Type="http://schemas.openxmlformats.org/officeDocument/2006/relationships/theme" Target="../theme/theme5.xml"/><Relationship Id="rId32" Type="http://schemas.openxmlformats.org/officeDocument/2006/relationships/tags" Target="../tags/tag144.xml"/><Relationship Id="rId31" Type="http://schemas.openxmlformats.org/officeDocument/2006/relationships/tags" Target="../tags/tag143.xml"/><Relationship Id="rId30" Type="http://schemas.openxmlformats.org/officeDocument/2006/relationships/tags" Target="../tags/tag142.xml"/><Relationship Id="rId3" Type="http://schemas.openxmlformats.org/officeDocument/2006/relationships/slideLayout" Target="../slideLayouts/slideLayout55.xml"/><Relationship Id="rId29" Type="http://schemas.openxmlformats.org/officeDocument/2006/relationships/tags" Target="../tags/tag141.xml"/><Relationship Id="rId28" Type="http://schemas.openxmlformats.org/officeDocument/2006/relationships/tags" Target="../tags/tag140.xml"/><Relationship Id="rId27" Type="http://schemas.openxmlformats.org/officeDocument/2006/relationships/tags" Target="../tags/tag139.xml"/><Relationship Id="rId26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4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223750" cy="6875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31" name="Rectangl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0">
    <p:random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5" name="图片 2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 spd="slow" advClick="0" advTm="0">
    <p:random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223750" cy="6875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31" name="Rectangle 3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5" name="图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transition/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8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9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0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1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3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4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2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6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9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3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26.png"/><Relationship Id="rId1" Type="http://schemas.openxmlformats.org/officeDocument/2006/relationships/tags" Target="../tags/tag14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4.xml"/><Relationship Id="rId4" Type="http://schemas.openxmlformats.org/officeDocument/2006/relationships/tags" Target="../tags/tag146.xml"/><Relationship Id="rId3" Type="http://schemas.openxmlformats.org/officeDocument/2006/relationships/slide" Target="slide106.xml"/><Relationship Id="rId2" Type="http://schemas.openxmlformats.org/officeDocument/2006/relationships/slide" Target="slide58.xml"/><Relationship Id="rId1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5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5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4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5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23.png"/><Relationship Id="rId3" Type="http://schemas.openxmlformats.org/officeDocument/2006/relationships/customXml" Target="../ink/ink2.xml"/><Relationship Id="rId2" Type="http://schemas.openxmlformats.org/officeDocument/2006/relationships/image" Target="../media/image22.png"/><Relationship Id="rId1" Type="http://schemas.openxmlformats.org/officeDocument/2006/relationships/customXml" Target="../ink/ink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26.png"/><Relationship Id="rId1" Type="http://schemas.openxmlformats.org/officeDocument/2006/relationships/tags" Target="../tags/tag15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5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24.png"/><Relationship Id="rId1" Type="http://schemas.openxmlformats.org/officeDocument/2006/relationships/customXml" Target="../ink/ink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26.png"/><Relationship Id="rId1" Type="http://schemas.openxmlformats.org/officeDocument/2006/relationships/tags" Target="../tags/tag15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5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25.png"/><Relationship Id="rId1" Type="http://schemas.openxmlformats.org/officeDocument/2006/relationships/customXml" Target="../ink/ink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2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5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5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160.xml"/><Relationship Id="rId1" Type="http://schemas.openxmlformats.org/officeDocument/2006/relationships/tags" Target="../tags/tag15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29.png"/><Relationship Id="rId1" Type="http://schemas.openxmlformats.org/officeDocument/2006/relationships/tags" Target="../tags/tag16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2540" y="2292350"/>
            <a:ext cx="9437370" cy="1151255"/>
          </a:xfrm>
        </p:spPr>
        <p:txBody>
          <a:bodyPr/>
          <a:lstStyle/>
          <a:p>
            <a:r>
              <a:rPr lang="zh-CN" altLang="en-US" dirty="0">
                <a:latin typeface="+mj-lt"/>
                <a:ea typeface="+mj-ea"/>
                <a:sym typeface="+mn-ea"/>
              </a:rPr>
              <a:t>第</a:t>
            </a:r>
            <a:r>
              <a:rPr lang="en-US" altLang="zh-CN" dirty="0">
                <a:latin typeface="+mj-lt"/>
                <a:ea typeface="+mj-ea"/>
                <a:sym typeface="+mn-ea"/>
              </a:rPr>
              <a:t>7</a:t>
            </a:r>
            <a:r>
              <a:rPr lang="zh-CN" altLang="en-US" dirty="0">
                <a:latin typeface="+mj-lt"/>
                <a:ea typeface="+mj-ea"/>
                <a:sym typeface="+mn-ea"/>
              </a:rPr>
              <a:t>章 字典与集合</a:t>
            </a:r>
            <a:endParaRPr lang="zh-CN" altLang="en-US" dirty="0">
              <a:latin typeface="+mj-lt"/>
              <a:ea typeface="+mj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38315" y="4431665"/>
            <a:ext cx="51612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zh-CN" altLang="en-US" sz="2800">
                <a:latin typeface="+mn-ea"/>
                <a:ea typeface="+mn-ea"/>
                <a:sym typeface="+mn-ea"/>
              </a:rPr>
              <a:t>苏州大学计算机学院公共教学部</a:t>
            </a:r>
            <a:endParaRPr lang="zh-CN" altLang="en-US" sz="2800">
              <a:latin typeface="+mn-ea"/>
              <a:ea typeface="+mn-ea"/>
            </a:endParaRPr>
          </a:p>
          <a:p>
            <a:pPr algn="r"/>
            <a:r>
              <a:rPr lang="zh-CN" altLang="en-US" sz="2800">
                <a:latin typeface="+mn-ea"/>
                <a:ea typeface="+mn-ea"/>
                <a:sym typeface="+mn-ea"/>
              </a:rPr>
              <a:t>甄田甜</a:t>
            </a:r>
            <a:endParaRPr lang="zh-CN" altLang="en-US" sz="2800">
              <a:latin typeface="+mn-ea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 smtClean="0"/>
              <a:t>．字典</a:t>
            </a:r>
            <a:r>
              <a:rPr lang="zh-CN" altLang="en-US" dirty="0"/>
              <a:t>元素的引用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1521440" cy="5180965"/>
          </a:xfrm>
        </p:spPr>
        <p:txBody>
          <a:bodyPr>
            <a:normAutofit fontScale="90000"/>
          </a:bodyPr>
          <a:lstStyle/>
          <a:p>
            <a:r>
              <a:rPr smtClean="0">
                <a:sym typeface="+mn-ea"/>
              </a:rPr>
              <a:t>举例</a:t>
            </a:r>
            <a:r>
              <a:rPr lang="en-US" altLang="zh-CN" smtClean="0">
                <a:sym typeface="+mn-ea"/>
              </a:rPr>
              <a:t>:</a:t>
            </a:r>
            <a:endParaRPr lang="en-US" altLang="zh-CN" dirty="0" smtClean="0"/>
          </a:p>
          <a:p>
            <a:r>
              <a:rPr lang="en-US" altLang="zh-CN">
                <a:sym typeface="+mn-ea"/>
              </a:rPr>
              <a:t>&gt;&gt;&gt; dict1 = {'name': 'Tom', 'age': 20}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&gt;&gt;&gt; dict1['age']           </a:t>
            </a:r>
            <a:r>
              <a:rPr lang="en-US" altLang="zh-CN" smtClean="0">
                <a:sym typeface="+mn-ea"/>
              </a:rPr>
              <a:t>	</a:t>
            </a:r>
            <a:r>
              <a:rPr lang="en-US" altLang="zh-CN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通过“键”来引用其对应的“值”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20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&gt;&gt;&gt; dict1['age'] = 21        </a:t>
            </a:r>
            <a:r>
              <a:rPr lang="en-US" altLang="zh-CN" smtClean="0">
                <a:sym typeface="+mn-ea"/>
              </a:rPr>
              <a:t>	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直接修改字典元素的值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&gt;&gt;&gt; dict1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{'name': 'Tom', 'age': 21}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&gt;&gt;&gt; dict1['sex'] = 'male'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'sex'</a:t>
            </a:r>
            <a:r>
              <a:rPr altLang="zh-CN">
                <a:solidFill>
                  <a:srgbClr val="FF0000"/>
                </a:solidFill>
                <a:sym typeface="+mn-ea"/>
              </a:rPr>
              <a:t>键不存在，此时直接添加元素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'sex': 'male'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450" y="431165"/>
            <a:ext cx="11849100" cy="5139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/>
            <a:r>
              <a:rPr lang="en-US" altLang="zh-CN" sz="4000" b="1" dirty="0">
                <a:sym typeface="+mn-ea"/>
              </a:rPr>
              <a:t>copy</a:t>
            </a:r>
            <a:r>
              <a:rPr lang="zh-CN" altLang="en-US" sz="4000" b="1" dirty="0">
                <a:sym typeface="+mn-ea"/>
              </a:rPr>
              <a:t>浅复制，原件复印件独立</a:t>
            </a:r>
            <a:endParaRPr lang="zh-CN" altLang="en-US" sz="4000" b="1" dirty="0">
              <a:sym typeface="+mn-ea"/>
            </a:endParaRPr>
          </a:p>
          <a:p>
            <a:pPr eaLnBrk="1" fontAlgn="auto" hangingPunct="1"/>
            <a:endParaRPr lang="en-US" altLang="zh-CN" sz="3200" dirty="0">
              <a:sym typeface="+mn-ea"/>
            </a:endParaRPr>
          </a:p>
          <a:p>
            <a:pPr eaLnBrk="1" fontAlgn="auto" hangingPunct="1"/>
            <a:r>
              <a:rPr lang="en-US" altLang="zh-CN" sz="3200" dirty="0">
                <a:sym typeface="+mn-ea"/>
              </a:rPr>
              <a:t>&gt;&gt;&gt; set2 = {1, 2, 3, 4}</a:t>
            </a:r>
            <a:endParaRPr lang="zh-CN" altLang="zh-CN" sz="3200" dirty="0"/>
          </a:p>
          <a:p>
            <a:pPr eaLnBrk="1" fontAlgn="auto" hangingPunct="1"/>
            <a:r>
              <a:rPr lang="en-US" altLang="zh-CN" sz="3200" dirty="0">
                <a:sym typeface="+mn-ea"/>
              </a:rPr>
              <a:t>&gt;&gt;&gt; set1 = set2.copy()      </a:t>
            </a:r>
            <a:r>
              <a:rPr lang="en-US" altLang="zh-CN" sz="3200" dirty="0" smtClean="0">
                <a:sym typeface="+mn-ea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sym typeface="+mn-ea"/>
              </a:rPr>
              <a:t># </a:t>
            </a:r>
            <a:r>
              <a:rPr lang="zh-CN" altLang="zh-CN" sz="3200" dirty="0">
                <a:solidFill>
                  <a:srgbClr val="FF0000"/>
                </a:solidFill>
                <a:sym typeface="+mn-ea"/>
              </a:rPr>
              <a:t>复制集合，属于浅复制</a:t>
            </a:r>
            <a:endParaRPr lang="zh-CN" altLang="zh-CN" sz="3200" dirty="0">
              <a:solidFill>
                <a:srgbClr val="FF0000"/>
              </a:solidFill>
            </a:endParaRPr>
          </a:p>
          <a:p>
            <a:pPr eaLnBrk="1" fontAlgn="auto" hangingPunct="1"/>
            <a:r>
              <a:rPr lang="en-US" altLang="zh-CN" sz="3200" dirty="0">
                <a:sym typeface="+mn-ea"/>
              </a:rPr>
              <a:t>&gt;&gt;&gt; set1</a:t>
            </a:r>
            <a:endParaRPr lang="zh-CN" altLang="zh-CN" sz="3200" dirty="0"/>
          </a:p>
          <a:p>
            <a:pPr eaLnBrk="1" fontAlgn="auto" hangingPunct="1"/>
            <a:r>
              <a:rPr lang="en-US" altLang="zh-CN" sz="3200" dirty="0">
                <a:sym typeface="+mn-ea"/>
              </a:rPr>
              <a:t>{1, 2, 3, 4}</a:t>
            </a:r>
            <a:endParaRPr lang="zh-CN" altLang="zh-CN" sz="3200" dirty="0"/>
          </a:p>
          <a:p>
            <a:pPr eaLnBrk="1" fontAlgn="auto" hangingPunct="1"/>
            <a:r>
              <a:rPr lang="en-US" altLang="zh-CN" sz="3200" dirty="0">
                <a:sym typeface="+mn-ea"/>
              </a:rPr>
              <a:t>&gt;&gt;&gt; set2.add(5)            	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# set2</a:t>
            </a:r>
            <a:r>
              <a:rPr lang="zh-CN" altLang="zh-CN" sz="3200" dirty="0">
                <a:solidFill>
                  <a:srgbClr val="FF0000"/>
                </a:solidFill>
                <a:sym typeface="+mn-ea"/>
              </a:rPr>
              <a:t>发生改变</a:t>
            </a:r>
            <a:endParaRPr lang="zh-CN" altLang="zh-CN" sz="3200" dirty="0">
              <a:solidFill>
                <a:srgbClr val="FF0000"/>
              </a:solidFill>
            </a:endParaRPr>
          </a:p>
          <a:p>
            <a:pPr eaLnBrk="1" fontAlgn="auto" hangingPunct="1"/>
            <a:r>
              <a:rPr lang="en-US" altLang="zh-CN" sz="3200" dirty="0">
                <a:sym typeface="+mn-ea"/>
              </a:rPr>
              <a:t>&gt;&gt;&gt; set1                 	 	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# set1</a:t>
            </a:r>
            <a:r>
              <a:rPr lang="zh-CN" altLang="zh-CN" sz="3200" dirty="0">
                <a:solidFill>
                  <a:srgbClr val="FF0000"/>
                </a:solidFill>
                <a:sym typeface="+mn-ea"/>
              </a:rPr>
              <a:t>没有变化</a:t>
            </a:r>
            <a:endParaRPr lang="zh-CN" altLang="zh-CN" sz="3200" dirty="0">
              <a:solidFill>
                <a:srgbClr val="FF0000"/>
              </a:solidFill>
            </a:endParaRPr>
          </a:p>
          <a:p>
            <a:pPr eaLnBrk="1" fontAlgn="auto" hangingPunct="1"/>
            <a:r>
              <a:rPr lang="en-US" altLang="zh-CN" sz="3200" dirty="0">
                <a:sym typeface="+mn-ea"/>
              </a:rPr>
              <a:t>{1, 2, 3, 4}</a:t>
            </a:r>
            <a:endParaRPr lang="zh-CN" altLang="zh-CN" sz="3200" dirty="0">
              <a:sym typeface="+mn-ea"/>
            </a:endParaRPr>
          </a:p>
          <a:p>
            <a:pPr eaLnBrk="1" fontAlgn="auto" hangingPunct="1"/>
            <a:endParaRPr lang="en-US" altLang="zh-CN" sz="3200" spc="200" noProof="1" dirty="0" smtClean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  <a:cs typeface="+mj-cs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450" y="502285"/>
            <a:ext cx="11849100" cy="366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/>
            <a:r>
              <a:rPr lang="zh-CN" altLang="en-US" sz="4000" b="1" dirty="0">
                <a:sym typeface="+mn-ea"/>
              </a:rPr>
              <a:t>同步复制，原件复印件不独立</a:t>
            </a:r>
            <a:endParaRPr lang="zh-CN" altLang="en-US" sz="4000" b="1" dirty="0">
              <a:sym typeface="+mn-ea"/>
            </a:endParaRPr>
          </a:p>
          <a:p>
            <a:pPr eaLnBrk="1" fontAlgn="auto" hangingPunct="1"/>
            <a:endParaRPr lang="zh-CN" altLang="zh-CN" sz="3200" dirty="0">
              <a:sym typeface="+mn-ea"/>
            </a:endParaRPr>
          </a:p>
          <a:p>
            <a:pPr eaLnBrk="1" fontAlgn="auto" hangingPunct="1"/>
            <a:r>
              <a:rPr lang="en-US" altLang="zh-CN" sz="3200" dirty="0">
                <a:sym typeface="+mn-ea"/>
              </a:rPr>
              <a:t>&gt;&gt;&gt; set1={1, 2, 3, 4}</a:t>
            </a:r>
            <a:endParaRPr lang="zh-CN" altLang="zh-CN" sz="3200" dirty="0">
              <a:sym typeface="+mn-ea"/>
            </a:endParaRPr>
          </a:p>
          <a:p>
            <a:pPr eaLnBrk="1" fontAlgn="auto" hangingPunct="1"/>
            <a:r>
              <a:rPr lang="en-US" altLang="zh-CN" sz="3200" dirty="0">
                <a:sym typeface="+mn-ea"/>
              </a:rPr>
              <a:t>&gt;&gt;&gt; s = set1         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# </a:t>
            </a:r>
            <a:r>
              <a:rPr lang="zh-CN" altLang="zh-CN" sz="3200" dirty="0">
                <a:solidFill>
                  <a:srgbClr val="FF0000"/>
                </a:solidFill>
                <a:sym typeface="+mn-ea"/>
              </a:rPr>
              <a:t>用“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=</a:t>
            </a:r>
            <a:r>
              <a:rPr lang="zh-CN" altLang="zh-CN" sz="3200" dirty="0">
                <a:solidFill>
                  <a:srgbClr val="FF0000"/>
                </a:solidFill>
                <a:sym typeface="+mn-ea"/>
              </a:rPr>
              <a:t>”赋值运算，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s</a:t>
            </a:r>
            <a:r>
              <a:rPr lang="zh-CN" altLang="zh-CN" sz="3200" dirty="0">
                <a:solidFill>
                  <a:srgbClr val="FF0000"/>
                </a:solidFill>
                <a:sym typeface="+mn-ea"/>
              </a:rPr>
              <a:t>和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set1</a:t>
            </a:r>
            <a:r>
              <a:rPr lang="zh-CN" altLang="zh-CN" sz="3200" dirty="0">
                <a:solidFill>
                  <a:srgbClr val="FF0000"/>
                </a:solidFill>
                <a:sym typeface="+mn-ea"/>
              </a:rPr>
              <a:t>指向同一个集合</a:t>
            </a:r>
            <a:endParaRPr lang="zh-CN" altLang="zh-CN" sz="3200" dirty="0">
              <a:solidFill>
                <a:srgbClr val="FF0000"/>
              </a:solidFill>
            </a:endParaRPr>
          </a:p>
          <a:p>
            <a:pPr eaLnBrk="1" fontAlgn="auto" hangingPunct="1"/>
            <a:r>
              <a:rPr lang="en-US" altLang="zh-CN" sz="3200" dirty="0">
                <a:sym typeface="+mn-ea"/>
              </a:rPr>
              <a:t>&gt;&gt;&gt; set1.add(5)            	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# set1</a:t>
            </a:r>
            <a:r>
              <a:rPr lang="zh-CN" altLang="zh-CN" sz="3200" dirty="0">
                <a:solidFill>
                  <a:srgbClr val="FF0000"/>
                </a:solidFill>
                <a:sym typeface="+mn-ea"/>
              </a:rPr>
              <a:t>发生改变</a:t>
            </a:r>
            <a:endParaRPr lang="zh-CN" altLang="zh-CN" sz="3200" dirty="0">
              <a:solidFill>
                <a:srgbClr val="FF0000"/>
              </a:solidFill>
            </a:endParaRPr>
          </a:p>
          <a:p>
            <a:pPr eaLnBrk="1" fontAlgn="auto" hangingPunct="1"/>
            <a:r>
              <a:rPr lang="en-US" altLang="zh-CN" sz="3200" dirty="0">
                <a:sym typeface="+mn-ea"/>
              </a:rPr>
              <a:t>&gt;&gt;&gt; s                    	</a:t>
            </a:r>
            <a:r>
              <a:rPr lang="en-US" altLang="zh-CN" sz="3200" dirty="0" smtClean="0">
                <a:sym typeface="+mn-ea"/>
              </a:rPr>
              <a:t>           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# s</a:t>
            </a:r>
            <a:r>
              <a:rPr lang="zh-CN" altLang="zh-CN" sz="3200" dirty="0">
                <a:solidFill>
                  <a:srgbClr val="FF0000"/>
                </a:solidFill>
                <a:sym typeface="+mn-ea"/>
              </a:rPr>
              <a:t>也立刻发生改变</a:t>
            </a:r>
            <a:endParaRPr lang="zh-CN" altLang="zh-CN" sz="3200" dirty="0">
              <a:solidFill>
                <a:srgbClr val="FF0000"/>
              </a:solidFill>
            </a:endParaRPr>
          </a:p>
          <a:p>
            <a:pPr eaLnBrk="1" fontAlgn="auto" hangingPunct="1"/>
            <a:r>
              <a:rPr lang="en-US" altLang="zh-CN" sz="3200" dirty="0">
                <a:sym typeface="+mn-ea"/>
              </a:rPr>
              <a:t>{1, 2, 3, 4, 5</a:t>
            </a:r>
            <a:r>
              <a:rPr lang="en-US" altLang="zh-CN" sz="3200" dirty="0" smtClean="0">
                <a:sym typeface="+mn-ea"/>
              </a:rPr>
              <a:t>}</a:t>
            </a:r>
            <a:endParaRPr lang="en-US" altLang="zh-CN" sz="3200" spc="200" noProof="1" dirty="0" smtClean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  <a:cs typeface="+mj-cs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7.2.5 </a:t>
            </a:r>
            <a:r>
              <a:rPr lang="zh-CN" altLang="en-US" dirty="0" smtClean="0"/>
              <a:t>集合</a:t>
            </a:r>
            <a:r>
              <a:rPr lang="zh-CN" altLang="en-US" dirty="0"/>
              <a:t>的遍历和推导式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715" y="1124585"/>
            <a:ext cx="7247255" cy="1080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1.</a:t>
            </a:r>
            <a:r>
              <a:rPr lang="zh-CN" altLang="en-US" dirty="0"/>
              <a:t>遍历集合中的</a:t>
            </a:r>
            <a:r>
              <a:rPr lang="zh-CN" altLang="en-US" dirty="0" smtClean="0"/>
              <a:t>元素，使用</a:t>
            </a:r>
            <a:r>
              <a:rPr lang="en-US" altLang="zh-CN" dirty="0"/>
              <a:t>for</a:t>
            </a:r>
            <a:r>
              <a:rPr lang="zh-CN" altLang="en-US" dirty="0" smtClean="0"/>
              <a:t>循环</a:t>
            </a:r>
            <a:endParaRPr lang="zh-CN" altLang="en-US" dirty="0" smtClean="0"/>
          </a:p>
        </p:txBody>
      </p:sp>
      <p:sp>
        <p:nvSpPr>
          <p:cNvPr id="7" name="内容占位符 2"/>
          <p:cNvSpPr txBox="1"/>
          <p:nvPr/>
        </p:nvSpPr>
        <p:spPr>
          <a:xfrm>
            <a:off x="767715" y="2853055"/>
            <a:ext cx="6555740" cy="2952750"/>
          </a:xfrm>
          <a:prstGeom prst="rect">
            <a:avLst/>
          </a:prstGeom>
        </p:spPr>
        <p:txBody>
          <a:bodyPr vert="horz" lIns="90000" tIns="46800" rIns="90000" bIns="46800" rtlCol="0">
            <a:normAutofit fontScale="9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400">
                <a:sym typeface="+mn-ea"/>
              </a:rPr>
              <a:t>&gt;&gt;&gt; set1 = {1, 2, 3, 4, 5}</a:t>
            </a:r>
            <a:endParaRPr lang="zh-CN" altLang="zh-CN" sz="3400" dirty="0"/>
          </a:p>
          <a:p>
            <a:pPr marL="0" indent="0">
              <a:buNone/>
            </a:pPr>
            <a:r>
              <a:rPr lang="en-US" altLang="zh-CN" sz="3400">
                <a:sym typeface="+mn-ea"/>
              </a:rPr>
              <a:t>&gt;&gt;&gt; for </a:t>
            </a:r>
            <a:r>
              <a:rPr lang="en-US" altLang="zh-CN" sz="3400" dirty="0" err="1">
                <a:sym typeface="+mn-ea"/>
              </a:rPr>
              <a:t>i</a:t>
            </a:r>
            <a:r>
              <a:rPr lang="en-US" altLang="zh-CN" sz="3400">
                <a:sym typeface="+mn-ea"/>
              </a:rPr>
              <a:t> in set1:</a:t>
            </a:r>
            <a:endParaRPr lang="zh-CN" altLang="zh-CN" sz="3400" dirty="0"/>
          </a:p>
          <a:p>
            <a:pPr marL="0" indent="0">
              <a:buNone/>
            </a:pPr>
            <a:r>
              <a:rPr lang="en-US" altLang="zh-CN" sz="3400">
                <a:sym typeface="+mn-ea"/>
              </a:rPr>
              <a:t>	    print(</a:t>
            </a:r>
            <a:r>
              <a:rPr lang="en-US" altLang="zh-CN" sz="3400" dirty="0" err="1">
                <a:sym typeface="+mn-ea"/>
              </a:rPr>
              <a:t>i</a:t>
            </a:r>
            <a:r>
              <a:rPr lang="en-US" altLang="zh-CN" sz="3400">
                <a:sym typeface="+mn-ea"/>
              </a:rPr>
              <a:t>, end='  ')</a:t>
            </a:r>
            <a:endParaRPr lang="zh-CN" altLang="zh-CN" sz="3400" dirty="0"/>
          </a:p>
          <a:p>
            <a:pPr marL="0" indent="0">
              <a:buNone/>
            </a:pPr>
            <a:r>
              <a:rPr lang="en-US" altLang="zh-CN" sz="3400">
                <a:sym typeface="+mn-ea"/>
              </a:rPr>
              <a:t>1  2  3  4  5 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7.2.5 </a:t>
            </a:r>
            <a:r>
              <a:rPr lang="zh-CN" altLang="en-US" dirty="0" smtClean="0"/>
              <a:t>集合</a:t>
            </a:r>
            <a:r>
              <a:rPr lang="zh-CN" altLang="en-US" dirty="0"/>
              <a:t>的遍历和推导式</a:t>
            </a:r>
            <a:endParaRPr lang="zh-CN" altLang="en-US" dirty="0"/>
          </a:p>
        </p:txBody>
      </p:sp>
      <p:sp>
        <p:nvSpPr>
          <p:cNvPr id="6" name="内容占位符 5"/>
          <p:cNvSpPr/>
          <p:nvPr>
            <p:ph idx="1"/>
          </p:nvPr>
        </p:nvSpPr>
        <p:spPr>
          <a:xfrm>
            <a:off x="669925" y="1160145"/>
            <a:ext cx="11258550" cy="560705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zh-CN" smtClean="0">
                <a:sym typeface="+mn-ea"/>
              </a:rPr>
              <a:t>2.</a:t>
            </a:r>
            <a:r>
              <a:rPr smtClean="0">
                <a:sym typeface="+mn-ea"/>
              </a:rPr>
              <a:t>集合推导式和列表推导式的使用方法也是类似的，只是将中括号改成大括号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sz="3000">
                <a:sym typeface="+mn-ea"/>
              </a:rPr>
              <a:t>&gt;&gt;&gt; set1 = {1, 2, 3, 4}</a:t>
            </a:r>
            <a:endParaRPr lang="zh-CN" altLang="zh-CN" sz="3000" dirty="0"/>
          </a:p>
          <a:p>
            <a:pPr marL="0" indent="0">
              <a:buNone/>
            </a:pPr>
            <a:r>
              <a:rPr lang="en-US" altLang="zh-CN" sz="3000">
                <a:sym typeface="+mn-ea"/>
              </a:rPr>
              <a:t>&gt;&gt;&gt; set2 = {</a:t>
            </a:r>
            <a:r>
              <a:rPr lang="en-US" altLang="zh-CN" sz="3000" dirty="0" err="1">
                <a:sym typeface="+mn-ea"/>
              </a:rPr>
              <a:t>i</a:t>
            </a:r>
            <a:r>
              <a:rPr lang="en-US" altLang="zh-CN" sz="3000">
                <a:sym typeface="+mn-ea"/>
              </a:rPr>
              <a:t> ** 2 for </a:t>
            </a:r>
            <a:r>
              <a:rPr lang="en-US" altLang="zh-CN" sz="3000" dirty="0" err="1">
                <a:sym typeface="+mn-ea"/>
              </a:rPr>
              <a:t>i</a:t>
            </a:r>
            <a:r>
              <a:rPr lang="en-US" altLang="zh-CN" sz="3000">
                <a:sym typeface="+mn-ea"/>
              </a:rPr>
              <a:t> in set1}   </a:t>
            </a:r>
            <a:endParaRPr lang="en-US" altLang="zh-CN" sz="3000">
              <a:sym typeface="+mn-ea"/>
            </a:endParaRPr>
          </a:p>
          <a:p>
            <a:pPr marL="0" indent="0">
              <a:buNone/>
            </a:pPr>
            <a:r>
              <a:rPr lang="en-US" altLang="zh-CN" sz="30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3000">
                <a:solidFill>
                  <a:srgbClr val="FF0000"/>
                </a:solidFill>
                <a:sym typeface="+mn-ea"/>
              </a:rPr>
              <a:t>集合推导式，将结果赋予</a:t>
            </a:r>
            <a:r>
              <a:rPr lang="en-US" altLang="zh-CN" sz="3000">
                <a:solidFill>
                  <a:srgbClr val="FF0000"/>
                </a:solidFill>
                <a:sym typeface="+mn-ea"/>
              </a:rPr>
              <a:t>set2</a:t>
            </a:r>
            <a:endParaRPr lang="zh-CN" altLang="zh-CN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3000">
                <a:sym typeface="+mn-ea"/>
              </a:rPr>
              <a:t>&gt;&gt;&gt; set2                         </a:t>
            </a:r>
            <a:r>
              <a:rPr sz="3000">
                <a:sym typeface="+mn-ea"/>
              </a:rPr>
              <a:t>等同于</a:t>
            </a:r>
            <a:endParaRPr lang="zh-CN" altLang="zh-CN" sz="3000" dirty="0"/>
          </a:p>
          <a:p>
            <a:pPr marL="0" indent="0">
              <a:buNone/>
            </a:pPr>
            <a:r>
              <a:rPr lang="en-US" altLang="zh-CN" sz="3000">
                <a:sym typeface="+mn-ea"/>
              </a:rPr>
              <a:t>{16, 1, 4, 9}</a:t>
            </a:r>
            <a:endParaRPr lang="zh-CN" altLang="zh-CN" sz="3000" dirty="0"/>
          </a:p>
        </p:txBody>
      </p:sp>
      <p:sp>
        <p:nvSpPr>
          <p:cNvPr id="3" name="文本框 2"/>
          <p:cNvSpPr txBox="1"/>
          <p:nvPr/>
        </p:nvSpPr>
        <p:spPr>
          <a:xfrm>
            <a:off x="6972300" y="4551045"/>
            <a:ext cx="52197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l">
              <a:buNone/>
            </a:pPr>
            <a:r>
              <a:rPr lang="en-US" altLang="zh-CN" sz="3600">
                <a:sym typeface="+mn-ea"/>
              </a:rPr>
              <a:t>&gt;&gt;&gt; set1 = {1, 2, 3, 4}</a:t>
            </a:r>
            <a:endParaRPr lang="zh-CN" altLang="zh-CN" sz="3600" dirty="0"/>
          </a:p>
          <a:p>
            <a:pPr marL="0" indent="0" algn="l">
              <a:buNone/>
            </a:pPr>
            <a:r>
              <a:rPr lang="en-US" altLang="zh-CN" sz="3600">
                <a:sym typeface="+mn-ea"/>
              </a:rPr>
              <a:t>&gt;&gt;&gt; </a:t>
            </a:r>
            <a:r>
              <a:rPr lang="en-US" altLang="zh-CN" sz="3600" dirty="0">
                <a:solidFill>
                  <a:srgbClr val="FF0000"/>
                </a:solidFill>
              </a:rPr>
              <a:t>set2=set()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0" indent="0" algn="l">
              <a:buNone/>
            </a:pPr>
            <a:r>
              <a:rPr lang="en-US" altLang="zh-CN" sz="3600">
                <a:sym typeface="+mn-ea"/>
              </a:rPr>
              <a:t>&gt;&gt;&gt; </a:t>
            </a:r>
            <a:r>
              <a:rPr lang="en-US" altLang="zh-CN" sz="3600" dirty="0">
                <a:solidFill>
                  <a:srgbClr val="FF0000"/>
                </a:solidFill>
              </a:rPr>
              <a:t>for i in set1: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0" indent="0" algn="l">
              <a:buNone/>
            </a:pPr>
            <a:r>
              <a:rPr lang="en-US" altLang="zh-CN" sz="3600" dirty="0">
                <a:solidFill>
                  <a:srgbClr val="FF0000"/>
                </a:solidFill>
              </a:rPr>
              <a:t>    set2.add(i**2)</a:t>
            </a:r>
            <a:endParaRPr lang="en-US" altLang="zh-CN" sz="36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7.2.5 </a:t>
            </a:r>
            <a:r>
              <a:rPr lang="zh-CN" altLang="en-US" dirty="0" smtClean="0"/>
              <a:t>集合</a:t>
            </a:r>
            <a:r>
              <a:rPr lang="zh-CN" altLang="en-US" dirty="0"/>
              <a:t>的遍历和推导式</a:t>
            </a:r>
            <a:endParaRPr lang="zh-CN" altLang="en-US" dirty="0"/>
          </a:p>
        </p:txBody>
      </p:sp>
      <p:sp>
        <p:nvSpPr>
          <p:cNvPr id="6" name="内容占位符 5"/>
          <p:cNvSpPr/>
          <p:nvPr>
            <p:ph idx="1"/>
          </p:nvPr>
        </p:nvSpPr>
        <p:spPr>
          <a:xfrm>
            <a:off x="669925" y="1160145"/>
            <a:ext cx="11258550" cy="560705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zh-CN" sz="30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3000">
                <a:solidFill>
                  <a:srgbClr val="FF0000"/>
                </a:solidFill>
                <a:sym typeface="+mn-ea"/>
              </a:rPr>
              <a:t>带条件表达式的集合推导式</a:t>
            </a:r>
            <a:endParaRPr lang="zh-CN" altLang="zh-CN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3000">
                <a:sym typeface="+mn-ea"/>
              </a:rPr>
              <a:t>&gt;&gt;&gt; set1 = {1, 2, 3, 4}</a:t>
            </a:r>
            <a:endParaRPr lang="zh-CN" altLang="zh-CN" sz="3000" dirty="0"/>
          </a:p>
          <a:p>
            <a:pPr marL="0" indent="0">
              <a:buNone/>
            </a:pPr>
            <a:r>
              <a:rPr lang="en-US" altLang="zh-CN" sz="3000">
                <a:sym typeface="+mn-ea"/>
              </a:rPr>
              <a:t>&gt;&gt;&gt; set2 = {</a:t>
            </a:r>
            <a:r>
              <a:rPr lang="en-US" altLang="zh-CN" sz="3000" dirty="0" err="1">
                <a:sym typeface="+mn-ea"/>
              </a:rPr>
              <a:t>i</a:t>
            </a:r>
            <a:r>
              <a:rPr lang="en-US" altLang="zh-CN" sz="3000">
                <a:sym typeface="+mn-ea"/>
              </a:rPr>
              <a:t> ** 2 for </a:t>
            </a:r>
            <a:r>
              <a:rPr lang="en-US" altLang="zh-CN" sz="3000" dirty="0" err="1">
                <a:sym typeface="+mn-ea"/>
              </a:rPr>
              <a:t>i</a:t>
            </a:r>
            <a:r>
              <a:rPr lang="en-US" altLang="zh-CN" sz="3000">
                <a:sym typeface="+mn-ea"/>
              </a:rPr>
              <a:t> in set1 if </a:t>
            </a:r>
            <a:r>
              <a:rPr lang="en-US" altLang="zh-CN" sz="3000" dirty="0" err="1">
                <a:sym typeface="+mn-ea"/>
              </a:rPr>
              <a:t>i</a:t>
            </a:r>
            <a:r>
              <a:rPr lang="en-US" altLang="zh-CN" sz="3000">
                <a:sym typeface="+mn-ea"/>
              </a:rPr>
              <a:t> % 2 == 0}   </a:t>
            </a:r>
            <a:endParaRPr lang="en-US" altLang="zh-CN" sz="3000">
              <a:sym typeface="+mn-ea"/>
            </a:endParaRPr>
          </a:p>
          <a:p>
            <a:pPr marL="0" indent="0">
              <a:buNone/>
            </a:pPr>
            <a:r>
              <a:rPr lang="en-US" altLang="zh-CN" sz="3000">
                <a:sym typeface="+mn-ea"/>
              </a:rPr>
              <a:t>&gt;&gt;&gt; set2</a:t>
            </a:r>
            <a:endParaRPr lang="zh-CN" altLang="zh-CN" sz="3000" dirty="0"/>
          </a:p>
          <a:p>
            <a:pPr marL="0" indent="0">
              <a:buNone/>
            </a:pPr>
            <a:r>
              <a:rPr lang="en-US" altLang="zh-CN" sz="3000">
                <a:sym typeface="+mn-ea"/>
              </a:rPr>
              <a:t>{16, 4}                          </a:t>
            </a:r>
            <a:r>
              <a:rPr sz="3000">
                <a:sym typeface="+mn-ea"/>
              </a:rPr>
              <a:t>等同于</a:t>
            </a:r>
            <a:endParaRPr lang="zh-CN" altLang="zh-CN" sz="3000" dirty="0"/>
          </a:p>
          <a:p>
            <a:pPr marL="0" indent="0">
              <a:buNone/>
            </a:pPr>
            <a:endParaRPr lang="zh-CN" altLang="zh-CN" sz="3000" dirty="0"/>
          </a:p>
        </p:txBody>
      </p:sp>
      <p:sp>
        <p:nvSpPr>
          <p:cNvPr id="3" name="文本框 2"/>
          <p:cNvSpPr txBox="1"/>
          <p:nvPr/>
        </p:nvSpPr>
        <p:spPr>
          <a:xfrm>
            <a:off x="6870700" y="3905885"/>
            <a:ext cx="52197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l">
              <a:buNone/>
            </a:pPr>
            <a:r>
              <a:rPr lang="en-US" altLang="zh-CN" sz="3600">
                <a:sym typeface="+mn-ea"/>
              </a:rPr>
              <a:t>&gt;&gt;&gt; set1 = {1, 2, 3, 4}</a:t>
            </a:r>
            <a:endParaRPr lang="zh-CN" altLang="zh-CN" sz="3600" dirty="0"/>
          </a:p>
          <a:p>
            <a:pPr marL="0" indent="0" algn="l">
              <a:buNone/>
            </a:pPr>
            <a:r>
              <a:rPr lang="en-US" altLang="zh-CN" sz="3600">
                <a:sym typeface="+mn-ea"/>
              </a:rPr>
              <a:t>&gt;&gt;&gt; </a:t>
            </a:r>
            <a:r>
              <a:rPr lang="en-US" altLang="zh-CN" sz="3600" dirty="0">
                <a:solidFill>
                  <a:srgbClr val="FF0000"/>
                </a:solidFill>
              </a:rPr>
              <a:t>set2=set()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0" indent="0" algn="l">
              <a:buNone/>
            </a:pPr>
            <a:r>
              <a:rPr lang="en-US" altLang="zh-CN" sz="3600">
                <a:sym typeface="+mn-ea"/>
              </a:rPr>
              <a:t>&gt;&gt;&gt; </a:t>
            </a:r>
            <a:r>
              <a:rPr lang="en-US" altLang="zh-CN" sz="3600" dirty="0">
                <a:solidFill>
                  <a:srgbClr val="FF0000"/>
                </a:solidFill>
              </a:rPr>
              <a:t>for i in set1: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0" indent="0" algn="l">
              <a:buNone/>
            </a:pPr>
            <a:r>
              <a:rPr lang="en-US" altLang="zh-CN" sz="3600" dirty="0">
                <a:solidFill>
                  <a:srgbClr val="FF0000"/>
                </a:solidFill>
              </a:rPr>
              <a:t>    if i%2==0: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0" indent="0" algn="l">
              <a:buNone/>
            </a:pPr>
            <a:r>
              <a:rPr lang="en-US" altLang="zh-CN" sz="3600" dirty="0">
                <a:solidFill>
                  <a:srgbClr val="FF0000"/>
                </a:solidFill>
              </a:rPr>
              <a:t>        set2.add(i**2)</a:t>
            </a:r>
            <a:endParaRPr lang="en-US" altLang="zh-CN" sz="36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675" y="133985"/>
            <a:ext cx="12058650" cy="650049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>
          <a:xfrm>
            <a:off x="1779905" y="2292350"/>
            <a:ext cx="8731885" cy="1151255"/>
          </a:xfrm>
        </p:spPr>
        <p:txBody>
          <a:bodyPr vert="horz" wrap="square" lIns="91440" tIns="45720" rIns="91440" bIns="45720" anchor="b"/>
          <a:lstStyle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7.3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应用举例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6223635"/>
          </a:xfrm>
        </p:spPr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7-1】</a:t>
            </a:r>
            <a:r>
              <a:rPr lang="zh-CN" altLang="en-US" dirty="0"/>
              <a:t>编写程序，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生成</a:t>
            </a:r>
            <a:r>
              <a:rPr lang="en-US" altLang="zh-CN" dirty="0"/>
              <a:t>200</a:t>
            </a:r>
            <a:r>
              <a:rPr lang="zh-CN" altLang="en-US" dirty="0"/>
              <a:t>个范围在</a:t>
            </a:r>
            <a:r>
              <a:rPr lang="en-US" altLang="zh-CN" dirty="0"/>
              <a:t>[0</a:t>
            </a:r>
            <a:r>
              <a:rPr lang="zh-CN" altLang="en-US" dirty="0"/>
              <a:t>，</a:t>
            </a:r>
            <a:r>
              <a:rPr lang="en-US" altLang="zh-CN" dirty="0"/>
              <a:t>100]</a:t>
            </a:r>
            <a:r>
              <a:rPr lang="zh-CN" altLang="en-US" dirty="0"/>
              <a:t>内的随机数，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并统计不同数字出现的次数，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并按生成的随机数升序输出。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135" y="116840"/>
            <a:ext cx="11847830" cy="6506845"/>
          </a:xfrm>
        </p:spPr>
        <p:txBody>
          <a:bodyPr/>
          <a:lstStyle/>
          <a:p>
            <a:r>
              <a:rPr lang="en-US" altLang="zh-CN">
                <a:sym typeface="+mn-ea"/>
              </a:rPr>
              <a:t>【</a:t>
            </a:r>
            <a:r>
              <a:rPr>
                <a:sym typeface="+mn-ea"/>
              </a:rPr>
              <a:t>例</a:t>
            </a:r>
            <a:r>
              <a:rPr lang="en-US" altLang="zh-CN">
                <a:sym typeface="+mn-ea"/>
              </a:rPr>
              <a:t>7-1】</a:t>
            </a:r>
            <a:br>
              <a:rPr lang="en-US" altLang="zh-CN">
                <a:sym typeface="+mn-ea"/>
              </a:rPr>
            </a:br>
            <a:r>
              <a: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import random</a:t>
            </a:r>
            <a:br>
              <a:rPr lang="zh-CN" altLang="zh-CN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</a:br>
            <a:r>
              <a:rPr lang="en-US" altLang="zh-CN" kern="100" dirty="0" err="1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nums</a:t>
            </a:r>
            <a:r>
              <a: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 = [</a:t>
            </a:r>
            <a:r>
              <a:rPr lang="en-US" altLang="zh-CN" kern="100" dirty="0" err="1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random.randint</a:t>
            </a:r>
            <a:r>
              <a: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(0, 100) for </a:t>
            </a:r>
            <a:r>
              <a:rPr lang="en-US" altLang="zh-CN" kern="100" dirty="0" err="1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i</a:t>
            </a:r>
            <a:r>
              <a: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 in range(200)]  </a:t>
            </a:r>
            <a:br>
              <a: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</a:br>
            <a:r>
              <a:rPr lang="en-US" altLang="zh-CN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# </a:t>
            </a:r>
            <a:r>
              <a:rPr altLang="zh-CN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列表推导式</a:t>
            </a:r>
            <a:br>
              <a:rPr lang="zh-CN" altLang="zh-CN" kern="100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</a:br>
            <a:r>
              <a: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# print(</a:t>
            </a:r>
            <a:r>
              <a:rPr lang="en-US" altLang="zh-CN" kern="100" dirty="0" err="1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nums</a:t>
            </a:r>
            <a:r>
              <a: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)        </a:t>
            </a:r>
            <a:r>
              <a:rPr lang="en-US" altLang="zh-CN" kern="100" smtClean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	</a:t>
            </a:r>
            <a:r>
              <a:rPr lang="en-US" altLang="zh-CN" kern="100" smtClean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# </a:t>
            </a:r>
            <a:r>
              <a:rPr altLang="zh-CN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查看生成的随机数</a:t>
            </a:r>
            <a:br>
              <a:rPr lang="zh-CN" altLang="zh-CN" kern="100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</a:br>
            <a:r>
              <a:rPr lang="en-US" altLang="zh-CN" kern="100" dirty="0" err="1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diff_nums</a:t>
            </a:r>
            <a:r>
              <a: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 = set(</a:t>
            </a:r>
            <a:r>
              <a:rPr lang="en-US" altLang="zh-CN" kern="100" dirty="0" err="1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nums</a:t>
            </a:r>
            <a:r>
              <a: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)</a:t>
            </a:r>
            <a:br>
              <a:rPr lang="zh-CN" altLang="zh-CN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</a:br>
            <a:r>
              <a: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# print(</a:t>
            </a:r>
            <a:r>
              <a:rPr lang="en-US" altLang="zh-CN" kern="100" dirty="0" err="1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diff_nums</a:t>
            </a:r>
            <a:r>
              <a: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)   </a:t>
            </a:r>
            <a:r>
              <a:rPr lang="en-US" altLang="zh-CN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# </a:t>
            </a:r>
            <a:r>
              <a:rPr altLang="zh-CN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查看有哪些不重复的随机数</a:t>
            </a:r>
            <a:br>
              <a:rPr lang="zh-CN" altLang="zh-CN" kern="100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</a:br>
            <a:r>
              <a: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result = {}</a:t>
            </a:r>
            <a:br>
              <a:rPr lang="zh-CN" altLang="zh-CN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</a:br>
            <a:r>
              <a: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for </a:t>
            </a:r>
            <a:r>
              <a:rPr lang="en-US" altLang="zh-CN" kern="100" dirty="0" err="1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i</a:t>
            </a:r>
            <a:r>
              <a: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 in </a:t>
            </a:r>
            <a:r>
              <a:rPr lang="en-US" altLang="zh-CN" kern="100" dirty="0" err="1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diff_nums</a:t>
            </a:r>
            <a:r>
              <a: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:    </a:t>
            </a:r>
            <a:r>
              <a:rPr lang="en-US" altLang="zh-CN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# </a:t>
            </a:r>
            <a:r>
              <a:rPr altLang="zh-CN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统计每个随机数出现的次数</a:t>
            </a:r>
            <a:br>
              <a:rPr lang="zh-CN" altLang="zh-CN" kern="100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</a:br>
            <a:r>
              <a: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    </a:t>
            </a:r>
            <a:r>
              <a:rPr lang="en-US" altLang="zh-CN" kern="100" smtClean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  result[</a:t>
            </a:r>
            <a:r>
              <a:rPr lang="en-US" altLang="zh-CN" kern="100" dirty="0" err="1" smtClean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i</a:t>
            </a:r>
            <a:r>
              <a: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] = </a:t>
            </a:r>
            <a:r>
              <a:rPr lang="en-US" altLang="zh-CN" kern="100" dirty="0" err="1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nums.count</a:t>
            </a:r>
            <a:r>
              <a: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(</a:t>
            </a:r>
            <a:r>
              <a:rPr lang="en-US" altLang="zh-CN" kern="100" dirty="0" err="1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i</a:t>
            </a:r>
            <a:r>
              <a: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)</a:t>
            </a:r>
            <a:br>
              <a: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</a:br>
            <a:br>
              <a:rPr lang="zh-CN" altLang="zh-CN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</a:br>
            <a:r>
              <a: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print(sorted(</a:t>
            </a:r>
            <a:r>
              <a:rPr lang="en-US" altLang="zh-CN" kern="100" dirty="0" err="1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result.items</a:t>
            </a:r>
            <a:r>
              <a: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()))    </a:t>
            </a:r>
            <a:br>
              <a: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</a:br>
            <a:r>
              <a:rPr lang="en-US" altLang="zh-CN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# </a:t>
            </a:r>
            <a:r>
              <a:rPr altLang="zh-CN" kern="10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按随机数的升序输出字典元素</a:t>
            </a:r>
            <a:endParaRPr lang="zh-CN" altLang="zh-CN" kern="100" dirty="0">
              <a:solidFill>
                <a:srgbClr val="FF0000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4790440"/>
          </a:xfrm>
        </p:spPr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7-2】</a:t>
            </a:r>
            <a:r>
              <a:rPr lang="zh-CN" altLang="en-US" dirty="0"/>
              <a:t>编写程序，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使用集合，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生成</a:t>
            </a:r>
            <a:r>
              <a:rPr lang="en-US" altLang="zh-CN" dirty="0"/>
              <a:t>30</a:t>
            </a:r>
            <a:r>
              <a:rPr lang="zh-CN" altLang="en-US" dirty="0"/>
              <a:t>个范围在</a:t>
            </a:r>
            <a:r>
              <a:rPr lang="en-US" altLang="zh-CN" dirty="0"/>
              <a:t>[0</a:t>
            </a:r>
            <a:r>
              <a:rPr lang="zh-CN" altLang="en-US" dirty="0"/>
              <a:t>，</a:t>
            </a:r>
            <a:r>
              <a:rPr lang="en-US" altLang="zh-CN" dirty="0"/>
              <a:t>50]</a:t>
            </a:r>
            <a:r>
              <a:rPr lang="zh-CN" altLang="en-US" dirty="0"/>
              <a:t>的不重复的随机数。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 smtClean="0"/>
              <a:t>．字典</a:t>
            </a:r>
            <a:r>
              <a:rPr lang="zh-CN" altLang="en-US" dirty="0"/>
              <a:t>元素的引用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1521440" cy="5627370"/>
          </a:xfrm>
        </p:spPr>
        <p:txBody>
          <a:bodyPr>
            <a:normAutofit fontScale="90000"/>
          </a:bodyPr>
          <a:lstStyle/>
          <a:p>
            <a:r>
              <a:rPr smtClean="0">
                <a:sym typeface="+mn-ea"/>
              </a:rPr>
              <a:t>举例</a:t>
            </a:r>
            <a:r>
              <a:rPr lang="en-US" altLang="zh-CN" smtClean="0">
                <a:sym typeface="+mn-ea"/>
              </a:rPr>
              <a:t>:</a:t>
            </a:r>
            <a:endParaRPr lang="en-US" altLang="zh-CN" dirty="0" smtClean="0"/>
          </a:p>
          <a:p>
            <a:r>
              <a:rPr lang="en-US" altLang="zh-CN">
                <a:sym typeface="+mn-ea"/>
              </a:rPr>
              <a:t>&gt;&gt;&gt; dict1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{'age': 20, 'name': 'Tom', 'sex': 'male'}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&gt;&gt;&gt; dict1['</a:t>
            </a:r>
            <a:r>
              <a:rPr lang="en-US" altLang="zh-CN" dirty="0" err="1">
                <a:sym typeface="+mn-ea"/>
              </a:rPr>
              <a:t>addr</a:t>
            </a:r>
            <a:r>
              <a:rPr lang="en-US" altLang="zh-CN">
                <a:sym typeface="+mn-ea"/>
              </a:rPr>
              <a:t>']         </a:t>
            </a:r>
            <a:r>
              <a:rPr lang="en-US" altLang="zh-CN" smtClean="0">
                <a:sym typeface="+mn-ea"/>
              </a:rPr>
              <a:t>	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没有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'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addr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'</a:t>
            </a:r>
            <a:r>
              <a:rPr altLang="zh-CN">
                <a:solidFill>
                  <a:srgbClr val="FF0000"/>
                </a:solidFill>
                <a:sym typeface="+mn-ea"/>
              </a:rPr>
              <a:t>键，抛出异常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&gt;&gt;&gt; dict1.get</a:t>
            </a:r>
            <a:r>
              <a:rPr lang="en-US" altLang="zh-CN" smtClean="0">
                <a:sym typeface="+mn-ea"/>
              </a:rPr>
              <a:t>(‘age’)    	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</a:t>
            </a:r>
            <a:r>
              <a:rPr>
                <a:solidFill>
                  <a:srgbClr val="FF0000"/>
                </a:solidFill>
                <a:sym typeface="+mn-ea"/>
              </a:rPr>
              <a:t>使用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get()</a:t>
            </a:r>
            <a:r>
              <a:rPr altLang="zh-CN">
                <a:solidFill>
                  <a:srgbClr val="FF0000"/>
                </a:solidFill>
                <a:sym typeface="+mn-ea"/>
              </a:rPr>
              <a:t>方法获得指定“键”对应的“值”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20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&gt;&gt;&gt; dict1.get('</a:t>
            </a:r>
            <a:r>
              <a:rPr lang="en-US" altLang="zh-CN" dirty="0" err="1">
                <a:sym typeface="+mn-ea"/>
              </a:rPr>
              <a:t>addr</a:t>
            </a:r>
            <a:r>
              <a:rPr lang="en-US" altLang="zh-CN">
                <a:sym typeface="+mn-ea"/>
              </a:rPr>
              <a:t>', "No Key") </a:t>
            </a:r>
            <a:endParaRPr lang="en-US" altLang="zh-CN">
              <a:sym typeface="+mn-ea"/>
            </a:endParaRPr>
          </a:p>
          <a:p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>
                <a:solidFill>
                  <a:srgbClr val="FF0000"/>
                </a:solidFill>
                <a:sym typeface="+mn-ea"/>
              </a:rPr>
              <a:t>指定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'No key'</a:t>
            </a:r>
            <a:r>
              <a:rPr>
                <a:solidFill>
                  <a:srgbClr val="FF0000"/>
                </a:solidFill>
                <a:sym typeface="+mn-ea"/>
              </a:rPr>
              <a:t>作为“键”不存在时的返回值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'No Key'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5390515"/>
          </a:xfrm>
        </p:spPr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7-2】</a:t>
            </a:r>
            <a:br>
              <a:rPr lang="en-US" altLang="zh-CN" dirty="0"/>
            </a:br>
            <a:r>
              <a:rPr lang="en-US" altLang="zh-CN">
                <a:sym typeface="+mn-ea"/>
              </a:rPr>
              <a:t>import random</a:t>
            </a:r>
            <a:br>
              <a:rPr lang="zh-CN" altLang="zh-CN" dirty="0"/>
            </a:br>
            <a:r>
              <a:rPr lang="en-US" altLang="zh-CN">
                <a:sym typeface="+mn-ea"/>
              </a:rPr>
              <a:t>s = set()</a:t>
            </a:r>
            <a:br>
              <a:rPr lang="zh-CN" altLang="zh-CN" dirty="0"/>
            </a:br>
            <a:r>
              <a:rPr lang="en-US" altLang="zh-CN">
                <a:sym typeface="+mn-ea"/>
              </a:rPr>
              <a:t>while True:</a:t>
            </a:r>
            <a:br>
              <a:rPr lang="zh-CN" altLang="zh-CN" dirty="0"/>
            </a:br>
            <a:r>
              <a:rPr lang="en-US" altLang="zh-CN">
                <a:sym typeface="+mn-ea"/>
              </a:rPr>
              <a:t>    n = </a:t>
            </a:r>
            <a:r>
              <a:rPr lang="en-US" altLang="zh-CN" dirty="0" err="1">
                <a:sym typeface="+mn-ea"/>
              </a:rPr>
              <a:t>random.randint</a:t>
            </a:r>
            <a:r>
              <a:rPr lang="en-US" altLang="zh-CN">
                <a:sym typeface="+mn-ea"/>
              </a:rPr>
              <a:t>(0, 50)</a:t>
            </a:r>
            <a:br>
              <a:rPr lang="zh-CN" altLang="zh-CN" dirty="0"/>
            </a:br>
            <a:r>
              <a:rPr lang="en-US" altLang="zh-CN">
                <a:sym typeface="+mn-ea"/>
              </a:rPr>
              <a:t>    </a:t>
            </a:r>
            <a:r>
              <a:rPr lang="en-US" altLang="zh-CN" dirty="0" err="1">
                <a:sym typeface="+mn-ea"/>
              </a:rPr>
              <a:t>s.add</a:t>
            </a:r>
            <a:r>
              <a:rPr lang="en-US" altLang="zh-CN">
                <a:sym typeface="+mn-ea"/>
              </a:rPr>
              <a:t>(n)		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集合中元素都是不重复的</a:t>
            </a:r>
            <a:br>
              <a:rPr lang="zh-CN" altLang="zh-CN" dirty="0">
                <a:solidFill>
                  <a:srgbClr val="FF0000"/>
                </a:solidFill>
              </a:rPr>
            </a:br>
            <a:r>
              <a:rPr lang="en-US" altLang="zh-CN">
                <a:sym typeface="+mn-ea"/>
              </a:rPr>
              <a:t>    if </a:t>
            </a:r>
            <a:r>
              <a:rPr lang="en-US" altLang="zh-CN" dirty="0" err="1">
                <a:sym typeface="+mn-ea"/>
              </a:rPr>
              <a:t>len</a:t>
            </a:r>
            <a:r>
              <a:rPr lang="en-US" altLang="zh-CN">
                <a:sym typeface="+mn-ea"/>
              </a:rPr>
              <a:t>(s) == 30: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集合中达到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30</a:t>
            </a:r>
            <a:r>
              <a:rPr altLang="zh-CN">
                <a:solidFill>
                  <a:srgbClr val="FF0000"/>
                </a:solidFill>
                <a:sym typeface="+mn-ea"/>
              </a:rPr>
              <a:t>个元素，循环结束</a:t>
            </a:r>
            <a:br>
              <a:rPr lang="zh-CN" altLang="zh-CN" dirty="0">
                <a:solidFill>
                  <a:srgbClr val="FF0000"/>
                </a:solidFill>
              </a:rPr>
            </a:br>
            <a:r>
              <a:rPr lang="en-US" altLang="zh-CN">
                <a:sym typeface="+mn-ea"/>
              </a:rPr>
              <a:t>        break</a:t>
            </a:r>
            <a:br>
              <a:rPr lang="zh-CN" altLang="zh-CN" dirty="0"/>
            </a:br>
            <a:r>
              <a:rPr lang="en-US" altLang="zh-CN">
                <a:sym typeface="+mn-ea"/>
              </a:rPr>
              <a:t>print(s)</a:t>
            </a:r>
            <a:br>
              <a:rPr lang="zh-CN" altLang="zh-CN" sz="2400" dirty="0"/>
            </a:br>
            <a:endParaRPr lang="en-US" altLang="zh-CN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5390515"/>
          </a:xfrm>
        </p:spPr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7-2】</a:t>
            </a:r>
            <a:r>
              <a:rPr dirty="0"/>
              <a:t>也可以改写成</a:t>
            </a:r>
            <a:br>
              <a:rPr lang="en-US" altLang="zh-CN" dirty="0"/>
            </a:br>
            <a:r>
              <a:rPr altLang="zh-CN"/>
              <a:t>import random</a:t>
            </a:r>
            <a:br>
              <a:rPr altLang="zh-CN"/>
            </a:br>
            <a:r>
              <a:rPr altLang="zh-CN"/>
              <a:t>s = set()</a:t>
            </a:r>
            <a:br>
              <a:rPr altLang="zh-CN"/>
            </a:br>
            <a:r>
              <a:rPr altLang="zh-CN"/>
              <a:t>while len(s) != 30:</a:t>
            </a:r>
            <a:br>
              <a:rPr altLang="zh-CN"/>
            </a:br>
            <a:r>
              <a:rPr altLang="zh-CN"/>
              <a:t>    n = random.randint(0, 50)</a:t>
            </a:r>
            <a:br>
              <a:rPr altLang="zh-CN"/>
            </a:br>
            <a:r>
              <a:rPr altLang="zh-CN"/>
              <a:t>    s.add(n)</a:t>
            </a:r>
            <a:br>
              <a:rPr altLang="zh-CN"/>
            </a:br>
            <a:br>
              <a:rPr altLang="zh-CN"/>
            </a:br>
            <a:r>
              <a:rPr altLang="zh-CN"/>
              <a:t>print(s)</a:t>
            </a:r>
            <a:br>
              <a:rPr lang="zh-CN" altLang="zh-CN" sz="2400" dirty="0"/>
            </a:br>
            <a:endParaRPr lang="en-US" altLang="zh-CN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5603240"/>
          </a:xfrm>
        </p:spPr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7-3】</a:t>
            </a:r>
            <a:r>
              <a:rPr lang="zh-CN" altLang="en-US" dirty="0"/>
              <a:t>编写程序，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输入你的学号（全是数字），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统计学号中各个数字重复了多少次，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将统计结果存入字典中，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并按学号中数字的升序输出该字典内容。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525" y="476885"/>
            <a:ext cx="11969115" cy="6091555"/>
          </a:xfrm>
        </p:spPr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7-3】</a:t>
            </a:r>
            <a:br>
              <a:rPr lang="zh-CN" altLang="en-US" dirty="0"/>
            </a:br>
            <a:r>
              <a:rPr lang="en-US" altLang="zh-CN" dirty="0" err="1">
                <a:sym typeface="+mn-ea"/>
              </a:rPr>
              <a:t>sno</a:t>
            </a:r>
            <a:r>
              <a:rPr lang="en-US" altLang="zh-CN">
                <a:sym typeface="+mn-ea"/>
              </a:rPr>
              <a:t> = </a:t>
            </a:r>
            <a:r>
              <a:rPr lang="en-US" altLang="zh-CN" dirty="0" err="1">
                <a:sym typeface="+mn-ea"/>
              </a:rPr>
              <a:t>eval</a:t>
            </a:r>
            <a:r>
              <a:rPr lang="en-US" altLang="zh-CN">
                <a:sym typeface="+mn-ea"/>
              </a:rPr>
              <a:t>(input("</a:t>
            </a:r>
            <a:r>
              <a:rPr altLang="zh-CN">
                <a:sym typeface="+mn-ea"/>
              </a:rPr>
              <a:t>请输入你的学号：</a:t>
            </a:r>
            <a:r>
              <a:rPr lang="en-US" altLang="zh-CN">
                <a:sym typeface="+mn-ea"/>
              </a:rPr>
              <a:t>"))</a:t>
            </a:r>
            <a:br>
              <a:rPr lang="zh-CN" altLang="zh-CN" dirty="0"/>
            </a:br>
            <a:r>
              <a:rPr lang="en-US" altLang="zh-CN">
                <a:sym typeface="+mn-ea"/>
              </a:rPr>
              <a:t>result = {}</a:t>
            </a:r>
            <a:br>
              <a:rPr lang="zh-CN" altLang="zh-CN" dirty="0"/>
            </a:br>
            <a:r>
              <a:rPr lang="en-US" altLang="zh-CN">
                <a:sym typeface="+mn-ea"/>
              </a:rPr>
              <a:t>while </a:t>
            </a:r>
            <a:r>
              <a:rPr lang="en-US" altLang="zh-CN" dirty="0" err="1">
                <a:sym typeface="+mn-ea"/>
              </a:rPr>
              <a:t>sno</a:t>
            </a:r>
            <a:r>
              <a:rPr lang="en-US" altLang="zh-CN">
                <a:sym typeface="+mn-ea"/>
              </a:rPr>
              <a:t> != 0:</a:t>
            </a:r>
            <a:br>
              <a:rPr lang="zh-CN" altLang="zh-CN" dirty="0"/>
            </a:br>
            <a:r>
              <a:rPr lang="en-US" altLang="zh-CN">
                <a:sym typeface="+mn-ea"/>
              </a:rPr>
              <a:t>    </a:t>
            </a:r>
            <a:r>
              <a:rPr lang="en-US" altLang="zh-CN" dirty="0" err="1">
                <a:sym typeface="+mn-ea"/>
              </a:rPr>
              <a:t>num</a:t>
            </a:r>
            <a:r>
              <a:rPr lang="en-US" altLang="zh-CN">
                <a:sym typeface="+mn-ea"/>
              </a:rPr>
              <a:t> = </a:t>
            </a:r>
            <a:r>
              <a:rPr lang="en-US" altLang="zh-CN" dirty="0" err="1">
                <a:sym typeface="+mn-ea"/>
              </a:rPr>
              <a:t>sno</a:t>
            </a:r>
            <a:r>
              <a:rPr lang="en-US" altLang="zh-CN">
                <a:sym typeface="+mn-ea"/>
              </a:rPr>
              <a:t> % 10     	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取学号最后一位</a:t>
            </a:r>
            <a:br>
              <a:rPr lang="zh-CN" altLang="zh-CN" dirty="0">
                <a:solidFill>
                  <a:srgbClr val="FF0000"/>
                </a:solidFill>
              </a:rPr>
            </a:br>
            <a:r>
              <a:rPr lang="en-US" altLang="zh-CN">
                <a:sym typeface="+mn-ea"/>
              </a:rPr>
              <a:t>    result[</a:t>
            </a:r>
            <a:r>
              <a:rPr lang="en-US" altLang="zh-CN" dirty="0" err="1">
                <a:sym typeface="+mn-ea"/>
              </a:rPr>
              <a:t>num</a:t>
            </a:r>
            <a:r>
              <a:rPr lang="en-US" altLang="zh-CN">
                <a:sym typeface="+mn-ea"/>
              </a:rPr>
              <a:t>] = </a:t>
            </a:r>
            <a:r>
              <a:rPr lang="en-US" altLang="zh-CN" dirty="0" err="1">
                <a:sym typeface="+mn-ea"/>
              </a:rPr>
              <a:t>result.get</a:t>
            </a:r>
            <a:r>
              <a:rPr lang="en-US" altLang="zh-CN">
                <a:sym typeface="+mn-ea"/>
              </a:rPr>
              <a:t>(</a:t>
            </a:r>
            <a:r>
              <a:rPr lang="en-US" altLang="zh-CN" dirty="0" err="1">
                <a:sym typeface="+mn-ea"/>
              </a:rPr>
              <a:t>num</a:t>
            </a:r>
            <a:r>
              <a:rPr lang="en-US" altLang="zh-CN">
                <a:sym typeface="+mn-ea"/>
              </a:rPr>
              <a:t>, 0) + 1</a:t>
            </a:r>
            <a:br>
              <a:rPr lang="zh-CN" altLang="zh-CN" dirty="0"/>
            </a:br>
            <a:r>
              <a:rPr lang="en-US" altLang="zh-CN">
                <a:sym typeface="+mn-ea"/>
              </a:rPr>
              <a:t>    </a:t>
            </a:r>
            <a:r>
              <a:rPr lang="en-US" altLang="zh-CN" dirty="0" err="1">
                <a:sym typeface="+mn-ea"/>
              </a:rPr>
              <a:t>sno</a:t>
            </a:r>
            <a:r>
              <a:rPr lang="en-US" altLang="zh-CN">
                <a:sym typeface="+mn-ea"/>
              </a:rPr>
              <a:t> = </a:t>
            </a:r>
            <a:r>
              <a:rPr lang="en-US" altLang="zh-CN" dirty="0" err="1">
                <a:sym typeface="+mn-ea"/>
              </a:rPr>
              <a:t>sno</a:t>
            </a:r>
            <a:r>
              <a:rPr lang="en-US" altLang="zh-CN">
                <a:sym typeface="+mn-ea"/>
              </a:rPr>
              <a:t> // 10			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去除学号最后一位</a:t>
            </a:r>
            <a:br>
              <a:rPr lang="zh-CN" altLang="zh-CN" dirty="0">
                <a:solidFill>
                  <a:srgbClr val="FF0000"/>
                </a:solidFill>
              </a:rPr>
            </a:br>
            <a:r>
              <a:rPr lang="en-US" altLang="zh-CN">
                <a:sym typeface="+mn-ea"/>
              </a:rPr>
              <a:t>print(sorted(</a:t>
            </a:r>
            <a:r>
              <a:rPr lang="en-US" altLang="zh-CN" dirty="0" err="1">
                <a:sym typeface="+mn-ea"/>
              </a:rPr>
              <a:t>result.items</a:t>
            </a:r>
            <a:r>
              <a:rPr lang="en-US" altLang="zh-CN">
                <a:sym typeface="+mn-ea"/>
              </a:rPr>
              <a:t>()))</a:t>
            </a:r>
            <a:br>
              <a:rPr lang="zh-CN" altLang="zh-CN" dirty="0"/>
            </a:b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result[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num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] = 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result[num]+1,</a:t>
            </a:r>
            <a:r>
              <a:rPr dirty="0" err="1">
                <a:solidFill>
                  <a:srgbClr val="FF0000"/>
                </a:solidFill>
                <a:sym typeface="+mn-ea"/>
              </a:rPr>
              <a:t>找不到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num</a:t>
            </a:r>
            <a:r>
              <a:rPr dirty="0" err="1">
                <a:solidFill>
                  <a:srgbClr val="FF0000"/>
                </a:solidFill>
                <a:sym typeface="+mn-ea"/>
              </a:rPr>
              <a:t>对应的次数，会出错）</a:t>
            </a:r>
            <a:br>
              <a:rPr lang="zh-CN" altLang="zh-CN" dirty="0"/>
            </a:br>
            <a:r>
              <a:rPr lang="en-US" altLang="zh-CN" sz="28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如果字典中还没有以该数字为键的元素，则以该数字为键并将其值设为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1</a:t>
            </a:r>
            <a:br>
              <a:rPr altLang="zh-CN" sz="2800">
                <a:solidFill>
                  <a:srgbClr val="FF0000"/>
                </a:solidFill>
                <a:sym typeface="+mn-ea"/>
              </a:rPr>
            </a:br>
            <a:r>
              <a:rPr lang="en-US" altLang="zh-CN" sz="28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如果已有以该数字为键的元素，则将该键对应的值加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1</a:t>
            </a:r>
            <a:endParaRPr lang="en-US" altLang="zh-CN" sz="28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76835" y="0"/>
          <a:ext cx="12037695" cy="485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0090"/>
                <a:gridCol w="8777605"/>
              </a:tblGrid>
              <a:tr h="485140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dict.get</a:t>
                      </a:r>
                      <a:r>
                        <a:rPr lang="en-US" sz="1800" kern="100" dirty="0">
                          <a:effectLst/>
                        </a:rPr>
                        <a:t>(key, default=None)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返回指定键的值，如果值不在字典中则返回默认值。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6024245" y="1628775"/>
          <a:ext cx="563499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7495"/>
                <a:gridCol w="281749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value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num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出现的</a:t>
                      </a:r>
                      <a:r>
                        <a:rPr lang="zh-CN" altLang="en-US"/>
                        <a:t>次数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思考题，这道题，可不可以用字符串来做，结合例题</a:t>
            </a:r>
            <a:r>
              <a:rPr lang="en-US" altLang="zh-CN"/>
              <a:t>1</a:t>
            </a:r>
            <a:r>
              <a:t>，试着改写</a:t>
            </a:r>
            <a:r>
              <a:t>程序。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可以字符串和</a:t>
            </a:r>
            <a:r>
              <a:rPr>
                <a:sym typeface="+mn-ea"/>
              </a:rPr>
              <a:t>仿照</a:t>
            </a:r>
            <a:r>
              <a:rPr lang="zh-CN" altLang="en-US"/>
              <a:t>例题一，尝试这解决</a:t>
            </a:r>
            <a:r>
              <a:rPr lang="en-US" altLang="zh-CN">
                <a:sym typeface="+mn-ea"/>
              </a:rPr>
              <a:t>【</a:t>
            </a:r>
            <a:r>
              <a:rPr>
                <a:sym typeface="+mn-ea"/>
              </a:rPr>
              <a:t>例</a:t>
            </a:r>
            <a:r>
              <a:rPr lang="en-US" altLang="zh-CN">
                <a:sym typeface="+mn-ea"/>
              </a:rPr>
              <a:t>7-3】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sno = list(input("请输入你的学号："))</a:t>
            </a:r>
            <a:endParaRPr lang="zh-CN" altLang="en-US"/>
          </a:p>
          <a:p>
            <a:r>
              <a:rPr lang="zh-CN" altLang="en-US"/>
              <a:t>sno=list(map(int,sno))</a:t>
            </a:r>
            <a:endParaRPr lang="zh-CN" altLang="en-US"/>
          </a:p>
          <a:p>
            <a:r>
              <a:rPr lang="zh-CN" altLang="en-US"/>
              <a:t>sno_def=set(sno)</a:t>
            </a:r>
            <a:endParaRPr lang="zh-CN" altLang="en-US"/>
          </a:p>
          <a:p>
            <a:r>
              <a:rPr lang="zh-CN" altLang="en-US"/>
              <a:t>result=dict()</a:t>
            </a:r>
            <a:endParaRPr lang="zh-CN" altLang="en-US"/>
          </a:p>
          <a:p>
            <a:r>
              <a:rPr lang="zh-CN" altLang="en-US"/>
              <a:t>for i in sno_def:</a:t>
            </a:r>
            <a:endParaRPr lang="zh-CN" altLang="en-US"/>
          </a:p>
          <a:p>
            <a:r>
              <a:rPr lang="zh-CN" altLang="en-US"/>
              <a:t>    result[i]=sno.count(i)</a:t>
            </a:r>
            <a:endParaRPr lang="zh-CN" altLang="en-US"/>
          </a:p>
          <a:p>
            <a:r>
              <a:rPr lang="zh-CN" altLang="en-US"/>
              <a:t>print(result)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260" y="554990"/>
            <a:ext cx="10838815" cy="5826760"/>
          </a:xfrm>
        </p:spPr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7-4】</a:t>
            </a:r>
            <a:r>
              <a:rPr lang="zh-CN" altLang="en-US" dirty="0"/>
              <a:t>编写程序，对某门课的所有考试成绩分类统计，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分别统计出优、良、中、及格和不及格的人数。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80" y="0"/>
            <a:ext cx="12110085" cy="6858635"/>
          </a:xfrm>
        </p:spPr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7-4】</a:t>
            </a:r>
            <a:br>
              <a:rPr lang="en-US" altLang="zh-CN" dirty="0"/>
            </a:br>
            <a:r>
              <a:rPr lang="en-US" altLang="zh-CN">
                <a:sym typeface="+mn-ea"/>
              </a:rPr>
              <a:t>import random </a:t>
            </a:r>
            <a:br>
              <a:rPr lang="en-US" altLang="zh-CN">
                <a:sym typeface="+mn-ea"/>
              </a:rPr>
            </a:br>
            <a:br>
              <a:rPr lang="zh-CN" altLang="zh-CN" dirty="0"/>
            </a:br>
            <a:r>
              <a:rPr lang="en-US" altLang="zh-CN">
                <a:sym typeface="+mn-ea"/>
              </a:rPr>
              <a:t>marks = [</a:t>
            </a:r>
            <a:r>
              <a:rPr lang="en-US" altLang="zh-CN" dirty="0" err="1">
                <a:sym typeface="+mn-ea"/>
              </a:rPr>
              <a:t>random.randint</a:t>
            </a:r>
            <a:r>
              <a:rPr lang="en-US" altLang="zh-CN">
                <a:sym typeface="+mn-ea"/>
              </a:rPr>
              <a:t>(0, 100) for 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>
                <a:sym typeface="+mn-ea"/>
              </a:rPr>
              <a:t> in range(20)]   </a:t>
            </a:r>
            <a:br>
              <a:rPr lang="en-US" altLang="zh-CN">
                <a:sym typeface="+mn-ea"/>
              </a:rPr>
            </a:b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随机生成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20</a:t>
            </a:r>
            <a:r>
              <a:rPr altLang="zh-CN">
                <a:solidFill>
                  <a:srgbClr val="FF0000"/>
                </a:solidFill>
                <a:sym typeface="+mn-ea"/>
              </a:rPr>
              <a:t>个成绩</a:t>
            </a:r>
            <a:br>
              <a:rPr altLang="zh-CN">
                <a:solidFill>
                  <a:srgbClr val="FF0000"/>
                </a:solidFill>
                <a:sym typeface="+mn-ea"/>
              </a:rPr>
            </a:br>
            <a:br>
              <a:rPr lang="zh-CN" altLang="zh-CN" dirty="0">
                <a:solidFill>
                  <a:srgbClr val="FF0000"/>
                </a:solidFill>
              </a:rPr>
            </a:br>
            <a:r>
              <a:rPr lang="en-US" altLang="zh-CN">
                <a:sym typeface="+mn-ea"/>
              </a:rPr>
              <a:t>print("</a:t>
            </a:r>
            <a:r>
              <a:rPr altLang="zh-CN">
                <a:sym typeface="+mn-ea"/>
              </a:rPr>
              <a:t>成绩如下：</a:t>
            </a:r>
            <a:r>
              <a:rPr lang="en-US" altLang="zh-CN">
                <a:sym typeface="+mn-ea"/>
              </a:rPr>
              <a:t>", marks)</a:t>
            </a:r>
            <a:br>
              <a:rPr lang="en-US" altLang="zh-CN">
                <a:sym typeface="+mn-ea"/>
              </a:rPr>
            </a:br>
            <a:br>
              <a:rPr lang="zh-CN" altLang="zh-CN" dirty="0"/>
            </a:br>
            <a:r>
              <a:rPr lang="en-US" altLang="zh-CN">
                <a:sym typeface="+mn-ea"/>
              </a:rPr>
              <a:t>rank = {'</a:t>
            </a:r>
            <a:r>
              <a:rPr altLang="zh-CN">
                <a:sym typeface="+mn-ea"/>
              </a:rPr>
              <a:t>优秀</a:t>
            </a:r>
            <a:r>
              <a:rPr lang="en-US" altLang="zh-CN">
                <a:sym typeface="+mn-ea"/>
              </a:rPr>
              <a:t>': 0, '</a:t>
            </a:r>
            <a:r>
              <a:rPr altLang="zh-CN">
                <a:sym typeface="+mn-ea"/>
              </a:rPr>
              <a:t>良好</a:t>
            </a:r>
            <a:r>
              <a:rPr lang="en-US" altLang="zh-CN">
                <a:sym typeface="+mn-ea"/>
              </a:rPr>
              <a:t>': 0, '</a:t>
            </a:r>
            <a:r>
              <a:rPr altLang="zh-CN">
                <a:sym typeface="+mn-ea"/>
              </a:rPr>
              <a:t>中等</a:t>
            </a:r>
            <a:r>
              <a:rPr lang="en-US" altLang="zh-CN">
                <a:sym typeface="+mn-ea"/>
              </a:rPr>
              <a:t>': 0, '</a:t>
            </a:r>
            <a:r>
              <a:rPr altLang="zh-CN">
                <a:sym typeface="+mn-ea"/>
              </a:rPr>
              <a:t>及格</a:t>
            </a:r>
            <a:r>
              <a:rPr lang="en-US" altLang="zh-CN">
                <a:sym typeface="+mn-ea"/>
              </a:rPr>
              <a:t>': 0, '</a:t>
            </a:r>
            <a:r>
              <a:rPr altLang="zh-CN">
                <a:sym typeface="+mn-ea"/>
              </a:rPr>
              <a:t>不及格</a:t>
            </a:r>
            <a:r>
              <a:rPr lang="en-US" altLang="zh-CN">
                <a:sym typeface="+mn-ea"/>
              </a:rPr>
              <a:t>': 0} </a:t>
            </a:r>
            <a:br>
              <a:rPr lang="en-US" altLang="zh-CN">
                <a:sym typeface="+mn-ea"/>
              </a:rPr>
            </a:b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所有等级的人数初始为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0</a:t>
            </a:r>
            <a:br>
              <a:rPr lang="zh-CN" altLang="zh-CN" dirty="0">
                <a:solidFill>
                  <a:srgbClr val="FF0000"/>
                </a:solidFill>
              </a:rPr>
            </a:br>
            <a:endParaRPr lang="zh-CN" altLang="zh-CN" dirty="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80" y="0"/>
            <a:ext cx="12110085" cy="6858635"/>
          </a:xfrm>
        </p:spPr>
        <p:txBody>
          <a:bodyPr/>
          <a:lstStyle/>
          <a:p>
            <a:r>
              <a:rPr lang="en-US" altLang="zh-CN">
                <a:sym typeface="+mn-ea"/>
              </a:rPr>
              <a:t>for item in marks:</a:t>
            </a:r>
            <a:br>
              <a:rPr lang="zh-CN" altLang="zh-CN" dirty="0"/>
            </a:br>
            <a:r>
              <a:rPr lang="en-US" altLang="zh-CN">
                <a:sym typeface="+mn-ea"/>
              </a:rPr>
              <a:t>    if item &gt;= 90:</a:t>
            </a:r>
            <a:br>
              <a:rPr lang="zh-CN" altLang="zh-CN" dirty="0"/>
            </a:br>
            <a:r>
              <a:rPr lang="en-US" altLang="zh-CN">
                <a:sym typeface="+mn-ea"/>
              </a:rPr>
              <a:t>        rank['</a:t>
            </a:r>
            <a:r>
              <a:rPr altLang="zh-CN">
                <a:sym typeface="+mn-ea"/>
              </a:rPr>
              <a:t>优秀</a:t>
            </a:r>
            <a:r>
              <a:rPr lang="en-US" altLang="zh-CN">
                <a:sym typeface="+mn-ea"/>
              </a:rPr>
              <a:t>'] = rank['</a:t>
            </a:r>
            <a:r>
              <a:rPr altLang="zh-CN">
                <a:sym typeface="+mn-ea"/>
              </a:rPr>
              <a:t>优秀</a:t>
            </a:r>
            <a:r>
              <a:rPr lang="en-US" altLang="zh-CN">
                <a:sym typeface="+mn-ea"/>
              </a:rPr>
              <a:t>'] + 1</a:t>
            </a:r>
            <a:br>
              <a:rPr lang="zh-CN" altLang="zh-CN" dirty="0"/>
            </a:br>
            <a:r>
              <a:rPr lang="en-US" altLang="zh-CN">
                <a:sym typeface="+mn-ea"/>
              </a:rPr>
              <a:t>    </a:t>
            </a:r>
            <a:r>
              <a:rPr lang="en-US" altLang="zh-CN" dirty="0" err="1">
                <a:sym typeface="+mn-ea"/>
              </a:rPr>
              <a:t>elif</a:t>
            </a:r>
            <a:r>
              <a:rPr lang="en-US" altLang="zh-CN">
                <a:sym typeface="+mn-ea"/>
              </a:rPr>
              <a:t> item &gt;= 80:</a:t>
            </a:r>
            <a:br>
              <a:rPr lang="zh-CN" altLang="zh-CN" dirty="0"/>
            </a:br>
            <a:r>
              <a:rPr lang="en-US" altLang="zh-CN">
                <a:sym typeface="+mn-ea"/>
              </a:rPr>
              <a:t>        rank['</a:t>
            </a:r>
            <a:r>
              <a:rPr altLang="zh-CN">
                <a:sym typeface="+mn-ea"/>
              </a:rPr>
              <a:t>良好</a:t>
            </a:r>
            <a:r>
              <a:rPr lang="en-US" altLang="zh-CN">
                <a:sym typeface="+mn-ea"/>
              </a:rPr>
              <a:t>'] = rank['</a:t>
            </a:r>
            <a:r>
              <a:rPr altLang="zh-CN">
                <a:sym typeface="+mn-ea"/>
              </a:rPr>
              <a:t>良好</a:t>
            </a:r>
            <a:r>
              <a:rPr lang="en-US" altLang="zh-CN">
                <a:sym typeface="+mn-ea"/>
              </a:rPr>
              <a:t>'] + 1</a:t>
            </a:r>
            <a:br>
              <a:rPr lang="zh-CN" altLang="zh-CN" dirty="0"/>
            </a:br>
            <a:r>
              <a:rPr lang="en-US" altLang="zh-CN">
                <a:sym typeface="+mn-ea"/>
              </a:rPr>
              <a:t>    </a:t>
            </a:r>
            <a:r>
              <a:rPr lang="en-US" altLang="zh-CN" dirty="0" err="1">
                <a:sym typeface="+mn-ea"/>
              </a:rPr>
              <a:t>elif</a:t>
            </a:r>
            <a:r>
              <a:rPr lang="en-US" altLang="zh-CN">
                <a:sym typeface="+mn-ea"/>
              </a:rPr>
              <a:t> item &gt;= 70:</a:t>
            </a:r>
            <a:br>
              <a:rPr lang="zh-CN" altLang="zh-CN" dirty="0"/>
            </a:br>
            <a:r>
              <a:rPr lang="en-US" altLang="zh-CN">
                <a:sym typeface="+mn-ea"/>
              </a:rPr>
              <a:t>        rank['</a:t>
            </a:r>
            <a:r>
              <a:rPr altLang="zh-CN">
                <a:sym typeface="+mn-ea"/>
              </a:rPr>
              <a:t>中等</a:t>
            </a:r>
            <a:r>
              <a:rPr lang="en-US" altLang="zh-CN">
                <a:sym typeface="+mn-ea"/>
              </a:rPr>
              <a:t>'] = rank['</a:t>
            </a:r>
            <a:r>
              <a:rPr altLang="zh-CN">
                <a:sym typeface="+mn-ea"/>
              </a:rPr>
              <a:t>中等</a:t>
            </a:r>
            <a:r>
              <a:rPr lang="en-US" altLang="zh-CN">
                <a:sym typeface="+mn-ea"/>
              </a:rPr>
              <a:t>'] + 1</a:t>
            </a:r>
            <a:br>
              <a:rPr lang="zh-CN" altLang="zh-CN" dirty="0"/>
            </a:br>
            <a:r>
              <a:rPr lang="en-US" altLang="zh-CN">
                <a:sym typeface="+mn-ea"/>
              </a:rPr>
              <a:t>    </a:t>
            </a:r>
            <a:r>
              <a:rPr lang="en-US" altLang="zh-CN" dirty="0" err="1">
                <a:sym typeface="+mn-ea"/>
              </a:rPr>
              <a:t>elif</a:t>
            </a:r>
            <a:r>
              <a:rPr lang="en-US" altLang="zh-CN">
                <a:sym typeface="+mn-ea"/>
              </a:rPr>
              <a:t> item &gt;= 60:</a:t>
            </a:r>
            <a:br>
              <a:rPr lang="zh-CN" altLang="zh-CN" dirty="0"/>
            </a:br>
            <a:r>
              <a:rPr lang="en-US" altLang="zh-CN">
                <a:sym typeface="+mn-ea"/>
              </a:rPr>
              <a:t>        rank['</a:t>
            </a:r>
            <a:r>
              <a:rPr altLang="zh-CN">
                <a:sym typeface="+mn-ea"/>
              </a:rPr>
              <a:t>及格</a:t>
            </a:r>
            <a:r>
              <a:rPr lang="en-US" altLang="zh-CN">
                <a:sym typeface="+mn-ea"/>
              </a:rPr>
              <a:t>'] = rank['</a:t>
            </a:r>
            <a:r>
              <a:rPr altLang="zh-CN">
                <a:sym typeface="+mn-ea"/>
              </a:rPr>
              <a:t>及格</a:t>
            </a:r>
            <a:r>
              <a:rPr lang="en-US" altLang="zh-CN">
                <a:sym typeface="+mn-ea"/>
              </a:rPr>
              <a:t>'] + 1</a:t>
            </a:r>
            <a:br>
              <a:rPr lang="zh-CN" altLang="zh-CN" dirty="0"/>
            </a:br>
            <a:r>
              <a:rPr lang="en-US" altLang="zh-CN">
                <a:sym typeface="+mn-ea"/>
              </a:rPr>
              <a:t>    else:</a:t>
            </a:r>
            <a:br>
              <a:rPr lang="zh-CN" altLang="zh-CN" dirty="0"/>
            </a:br>
            <a:r>
              <a:rPr lang="en-US" altLang="zh-CN">
                <a:sym typeface="+mn-ea"/>
              </a:rPr>
              <a:t>        rank['</a:t>
            </a:r>
            <a:r>
              <a:rPr altLang="zh-CN">
                <a:sym typeface="+mn-ea"/>
              </a:rPr>
              <a:t>不及格</a:t>
            </a:r>
            <a:r>
              <a:rPr lang="en-US" altLang="zh-CN">
                <a:sym typeface="+mn-ea"/>
              </a:rPr>
              <a:t>'] = rank['</a:t>
            </a:r>
            <a:r>
              <a:rPr altLang="zh-CN">
                <a:sym typeface="+mn-ea"/>
              </a:rPr>
              <a:t>不及格</a:t>
            </a:r>
            <a:r>
              <a:rPr lang="en-US" altLang="zh-CN">
                <a:sym typeface="+mn-ea"/>
              </a:rPr>
              <a:t>'] + 1</a:t>
            </a:r>
            <a:br>
              <a:rPr lang="zh-CN" altLang="zh-CN" dirty="0"/>
            </a:br>
            <a:r>
              <a:rPr lang="en-US" altLang="zh-CN">
                <a:sym typeface="+mn-ea"/>
              </a:rPr>
              <a:t>print("</a:t>
            </a:r>
            <a:r>
              <a:rPr altLang="zh-CN">
                <a:sym typeface="+mn-ea"/>
              </a:rPr>
              <a:t>统计结果：</a:t>
            </a:r>
            <a:r>
              <a:rPr lang="en-US" altLang="zh-CN">
                <a:sym typeface="+mn-ea"/>
              </a:rPr>
              <a:t>", rank)</a:t>
            </a:r>
            <a:br>
              <a:rPr lang="zh-CN" altLang="zh-CN" sz="2400" dirty="0"/>
            </a:b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000" y="2206829"/>
            <a:ext cx="10852150" cy="716915"/>
          </a:xfrm>
        </p:spPr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7-5】</a:t>
            </a:r>
            <a:r>
              <a:rPr lang="zh-CN" altLang="en-US" dirty="0"/>
              <a:t>编写程序，模拟集合的交集、并集和差集运算。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 smtClean="0"/>
              <a:t>．字典</a:t>
            </a:r>
            <a:r>
              <a:rPr lang="zh-CN" altLang="en-US" dirty="0"/>
              <a:t>的删除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9584690" cy="3338195"/>
          </a:xfrm>
        </p:spPr>
        <p:txBody>
          <a:bodyPr/>
          <a:lstStyle/>
          <a:p>
            <a:r>
              <a:rPr lang="zh-CN" altLang="en-US" dirty="0" smtClean="0"/>
              <a:t>格式： </a:t>
            </a:r>
            <a:r>
              <a:rPr lang="en-US" altLang="zh-CN" dirty="0" smtClean="0"/>
              <a:t>del </a:t>
            </a:r>
            <a:r>
              <a:rPr lang="zh-CN" altLang="en-US" dirty="0"/>
              <a:t>字典名</a:t>
            </a:r>
            <a:r>
              <a:rPr lang="en-US" altLang="zh-CN" dirty="0"/>
              <a:t>       </a:t>
            </a:r>
            <a:r>
              <a:rPr dirty="0"/>
              <a:t>用来删除整个字典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格式：</a:t>
            </a:r>
            <a:r>
              <a:rPr lang="en-US" altLang="zh-CN" dirty="0"/>
              <a:t> del </a:t>
            </a:r>
            <a:r>
              <a:rPr dirty="0"/>
              <a:t>字典名</a:t>
            </a:r>
            <a:r>
              <a:rPr lang="en-US" altLang="zh-CN" dirty="0"/>
              <a:t>[</a:t>
            </a:r>
            <a:r>
              <a:rPr dirty="0"/>
              <a:t>键</a:t>
            </a:r>
            <a:r>
              <a:rPr lang="en-US" altLang="zh-CN" dirty="0"/>
              <a:t>]  </a:t>
            </a:r>
            <a:r>
              <a:rPr dirty="0"/>
              <a:t>用来删除某个</a:t>
            </a:r>
            <a:r>
              <a:rPr dirty="0"/>
              <a:t>键值对</a:t>
            </a:r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588010"/>
            <a:ext cx="10852150" cy="3786505"/>
          </a:xfrm>
        </p:spPr>
        <p:txBody>
          <a:bodyPr/>
          <a:lstStyle/>
          <a:p>
            <a:br>
              <a:rPr lang="en-US" altLang="zh-CN" sz="2000" dirty="0"/>
            </a:br>
            <a:r>
              <a:rPr lang="en-US" altLang="zh-CN" sz="2800" dirty="0"/>
              <a:t>【</a:t>
            </a:r>
            <a:r>
              <a:rPr lang="zh-CN" altLang="en-US" sz="2800" dirty="0"/>
              <a:t>例</a:t>
            </a:r>
            <a:r>
              <a:rPr lang="en-US" altLang="zh-CN" sz="2800" dirty="0"/>
              <a:t>7-5】</a:t>
            </a:r>
            <a:br>
              <a:rPr lang="en-US" altLang="zh-CN" dirty="0"/>
            </a:br>
            <a:r>
              <a:rPr lang="en-US" altLang="zh-CN" smtClean="0">
                <a:sym typeface="+mn-ea"/>
              </a:rPr>
              <a:t>set1 = </a:t>
            </a:r>
            <a:r>
              <a:rPr lang="en-US" altLang="zh-CN" dirty="0" err="1" smtClean="0">
                <a:sym typeface="+mn-ea"/>
              </a:rPr>
              <a:t>eval</a:t>
            </a:r>
            <a:r>
              <a:rPr lang="en-US" altLang="zh-CN" smtClean="0">
                <a:sym typeface="+mn-ea"/>
              </a:rPr>
              <a:t>(input('</a:t>
            </a:r>
            <a:r>
              <a:rPr altLang="zh-CN" smtClean="0">
                <a:sym typeface="+mn-ea"/>
              </a:rPr>
              <a:t>请输入集合</a:t>
            </a:r>
            <a:r>
              <a:rPr lang="en-US" altLang="zh-CN" smtClean="0">
                <a:sym typeface="+mn-ea"/>
              </a:rPr>
              <a:t>1</a:t>
            </a:r>
            <a:r>
              <a:rPr altLang="zh-CN" smtClean="0">
                <a:sym typeface="+mn-ea"/>
              </a:rPr>
              <a:t>：</a:t>
            </a:r>
            <a:r>
              <a:rPr lang="en-US" altLang="zh-CN" smtClean="0">
                <a:sym typeface="+mn-ea"/>
              </a:rPr>
              <a:t>'))</a:t>
            </a:r>
            <a:br>
              <a:rPr lang="zh-CN" altLang="zh-CN" dirty="0" smtClean="0"/>
            </a:br>
            <a:r>
              <a:rPr lang="en-US" altLang="zh-CN" smtClean="0">
                <a:sym typeface="+mn-ea"/>
              </a:rPr>
              <a:t>set2 = </a:t>
            </a:r>
            <a:r>
              <a:rPr lang="en-US" altLang="zh-CN" dirty="0" err="1" smtClean="0">
                <a:sym typeface="+mn-ea"/>
              </a:rPr>
              <a:t>eval</a:t>
            </a:r>
            <a:r>
              <a:rPr lang="en-US" altLang="zh-CN" smtClean="0">
                <a:sym typeface="+mn-ea"/>
              </a:rPr>
              <a:t>(input('</a:t>
            </a:r>
            <a:r>
              <a:rPr altLang="zh-CN" smtClean="0">
                <a:sym typeface="+mn-ea"/>
              </a:rPr>
              <a:t>请输入集合</a:t>
            </a:r>
            <a:r>
              <a:rPr lang="en-US" altLang="zh-CN" smtClean="0">
                <a:sym typeface="+mn-ea"/>
              </a:rPr>
              <a:t>2</a:t>
            </a:r>
            <a:r>
              <a:rPr altLang="zh-CN" smtClean="0">
                <a:sym typeface="+mn-ea"/>
              </a:rPr>
              <a:t>：</a:t>
            </a:r>
            <a:r>
              <a:rPr lang="en-US" altLang="zh-CN" smtClean="0">
                <a:sym typeface="+mn-ea"/>
              </a:rPr>
              <a:t>'))</a:t>
            </a:r>
            <a:br>
              <a:rPr lang="zh-CN" altLang="zh-CN" dirty="0" smtClean="0"/>
            </a:br>
            <a:r>
              <a:rPr lang="en-US" altLang="zh-CN" smtClean="0">
                <a:sym typeface="+mn-ea"/>
              </a:rPr>
              <a:t>intersection = set()</a:t>
            </a:r>
            <a:br>
              <a:rPr lang="zh-CN" altLang="zh-CN" dirty="0" smtClean="0"/>
            </a:br>
            <a:r>
              <a:rPr lang="en-US" altLang="zh-CN" smtClean="0">
                <a:sym typeface="+mn-ea"/>
              </a:rPr>
              <a:t>union = set()</a:t>
            </a:r>
            <a:br>
              <a:rPr lang="zh-CN" altLang="zh-CN" dirty="0" smtClean="0"/>
            </a:br>
            <a:r>
              <a:rPr lang="en-US" altLang="zh-CN" smtClean="0">
                <a:sym typeface="+mn-ea"/>
              </a:rPr>
              <a:t>difference = set()</a:t>
            </a:r>
            <a:br>
              <a:rPr lang="zh-CN" altLang="zh-CN" dirty="0" smtClean="0"/>
            </a:br>
            <a:br>
              <a:rPr lang="en-US" altLang="zh-CN" sz="2400" dirty="0"/>
            </a:br>
            <a:endParaRPr lang="en-US" altLang="zh-CN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325" y="-25400"/>
            <a:ext cx="10852150" cy="6445250"/>
          </a:xfrm>
        </p:spPr>
        <p:txBody>
          <a:bodyPr/>
          <a:lstStyle/>
          <a:p>
            <a:r>
              <a:rPr lang="en-US" altLang="zh-CN" smtClean="0">
                <a:sym typeface="+mn-ea"/>
              </a:rPr>
              <a:t>for </a:t>
            </a:r>
            <a:r>
              <a:rPr lang="en-US" altLang="zh-CN" dirty="0" err="1" smtClean="0">
                <a:sym typeface="+mn-ea"/>
              </a:rPr>
              <a:t>i</a:t>
            </a:r>
            <a:r>
              <a:rPr lang="en-US" altLang="zh-CN" smtClean="0">
                <a:sym typeface="+mn-ea"/>
              </a:rPr>
              <a:t> in set2:              </a:t>
            </a:r>
            <a:r>
              <a:rPr lang="en-US" altLang="zh-CN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smtClean="0">
                <a:solidFill>
                  <a:srgbClr val="FF0000"/>
                </a:solidFill>
                <a:sym typeface="+mn-ea"/>
              </a:rPr>
              <a:t>求交集</a:t>
            </a:r>
            <a:br>
              <a:rPr lang="zh-CN" altLang="zh-CN" dirty="0" smtClean="0">
                <a:solidFill>
                  <a:srgbClr val="FF0000"/>
                </a:solidFill>
              </a:rPr>
            </a:br>
            <a:r>
              <a:rPr lang="en-US" altLang="zh-CN" smtClean="0">
                <a:sym typeface="+mn-ea"/>
              </a:rPr>
              <a:t>    if </a:t>
            </a:r>
            <a:r>
              <a:rPr lang="en-US" altLang="zh-CN" dirty="0" err="1" smtClean="0">
                <a:sym typeface="+mn-ea"/>
              </a:rPr>
              <a:t>i</a:t>
            </a:r>
            <a:r>
              <a:rPr lang="en-US" altLang="zh-CN" smtClean="0">
                <a:sym typeface="+mn-ea"/>
              </a:rPr>
              <a:t> in set1:</a:t>
            </a:r>
            <a:br>
              <a:rPr lang="zh-CN" altLang="zh-CN" dirty="0" smtClean="0"/>
            </a:br>
            <a:r>
              <a:rPr lang="en-US" altLang="zh-CN" smtClean="0">
                <a:sym typeface="+mn-ea"/>
              </a:rPr>
              <a:t>        </a:t>
            </a:r>
            <a:r>
              <a:rPr lang="en-US" altLang="zh-CN" dirty="0" err="1" smtClean="0">
                <a:sym typeface="+mn-ea"/>
              </a:rPr>
              <a:t>intersection.add</a:t>
            </a:r>
            <a:r>
              <a:rPr lang="en-US" altLang="zh-CN" smtClean="0">
                <a:sym typeface="+mn-ea"/>
              </a:rPr>
              <a:t>(</a:t>
            </a:r>
            <a:r>
              <a:rPr lang="en-US" altLang="zh-CN" dirty="0" err="1" smtClean="0">
                <a:sym typeface="+mn-ea"/>
              </a:rPr>
              <a:t>i</a:t>
            </a:r>
            <a:r>
              <a:rPr lang="en-US" altLang="zh-CN" smtClean="0">
                <a:sym typeface="+mn-ea"/>
              </a:rPr>
              <a:t>)</a:t>
            </a:r>
            <a:br>
              <a:rPr lang="zh-CN" altLang="zh-CN" dirty="0" smtClean="0"/>
            </a:br>
            <a:r>
              <a:rPr lang="en-US" altLang="zh-CN" smtClean="0">
                <a:sym typeface="+mn-ea"/>
              </a:rPr>
              <a:t>union = set1.copy()</a:t>
            </a:r>
            <a:br>
              <a:rPr lang="zh-CN" altLang="zh-CN" dirty="0" smtClean="0"/>
            </a:br>
            <a:r>
              <a:rPr lang="en-US" altLang="zh-CN" smtClean="0">
                <a:sym typeface="+mn-ea"/>
              </a:rPr>
              <a:t>for </a:t>
            </a:r>
            <a:r>
              <a:rPr lang="en-US" altLang="zh-CN" dirty="0" err="1" smtClean="0">
                <a:sym typeface="+mn-ea"/>
              </a:rPr>
              <a:t>i</a:t>
            </a:r>
            <a:r>
              <a:rPr lang="en-US" altLang="zh-CN" smtClean="0">
                <a:sym typeface="+mn-ea"/>
              </a:rPr>
              <a:t> in set2:          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求并集</a:t>
            </a:r>
            <a:br>
              <a:rPr lang="zh-CN" altLang="zh-CN" dirty="0">
                <a:solidFill>
                  <a:srgbClr val="FF0000"/>
                </a:solidFill>
              </a:rPr>
            </a:br>
            <a:r>
              <a:rPr lang="en-US" altLang="zh-CN" smtClean="0">
                <a:sym typeface="+mn-ea"/>
              </a:rPr>
              <a:t>    if </a:t>
            </a:r>
            <a:r>
              <a:rPr lang="en-US" altLang="zh-CN" dirty="0" err="1" smtClean="0">
                <a:sym typeface="+mn-ea"/>
              </a:rPr>
              <a:t>i</a:t>
            </a:r>
            <a:r>
              <a:rPr lang="en-US" altLang="zh-CN" smtClean="0">
                <a:sym typeface="+mn-ea"/>
              </a:rPr>
              <a:t> not in set1:</a:t>
            </a:r>
            <a:br>
              <a:rPr lang="zh-CN" altLang="zh-CN" dirty="0" smtClean="0"/>
            </a:br>
            <a:r>
              <a:rPr lang="en-US" altLang="zh-CN" smtClean="0">
                <a:sym typeface="+mn-ea"/>
              </a:rPr>
              <a:t>        </a:t>
            </a:r>
            <a:r>
              <a:rPr lang="en-US" altLang="zh-CN" dirty="0" err="1" smtClean="0">
                <a:sym typeface="+mn-ea"/>
              </a:rPr>
              <a:t>union.add</a:t>
            </a:r>
            <a:r>
              <a:rPr lang="en-US" altLang="zh-CN" smtClean="0">
                <a:sym typeface="+mn-ea"/>
              </a:rPr>
              <a:t>(</a:t>
            </a:r>
            <a:r>
              <a:rPr lang="en-US" altLang="zh-CN" dirty="0" err="1" smtClean="0">
                <a:sym typeface="+mn-ea"/>
              </a:rPr>
              <a:t>i</a:t>
            </a:r>
            <a:r>
              <a:rPr lang="en-US" altLang="zh-CN" smtClean="0">
                <a:sym typeface="+mn-ea"/>
              </a:rPr>
              <a:t>)</a:t>
            </a:r>
            <a:br>
              <a:rPr lang="zh-CN" altLang="zh-CN" dirty="0" smtClean="0"/>
            </a:br>
            <a:r>
              <a:rPr lang="en-US" altLang="zh-CN" smtClean="0">
                <a:sym typeface="+mn-ea"/>
              </a:rPr>
              <a:t>for </a:t>
            </a:r>
            <a:r>
              <a:rPr lang="en-US" altLang="zh-CN" dirty="0" err="1" smtClean="0">
                <a:sym typeface="+mn-ea"/>
              </a:rPr>
              <a:t>i</a:t>
            </a:r>
            <a:r>
              <a:rPr lang="en-US" altLang="zh-CN" smtClean="0">
                <a:sym typeface="+mn-ea"/>
              </a:rPr>
              <a:t> in set1:          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求差集</a:t>
            </a:r>
            <a:br>
              <a:rPr lang="zh-CN" altLang="zh-CN" dirty="0">
                <a:solidFill>
                  <a:srgbClr val="FF0000"/>
                </a:solidFill>
              </a:rPr>
            </a:br>
            <a:r>
              <a:rPr lang="en-US" altLang="zh-CN" smtClean="0">
                <a:sym typeface="+mn-ea"/>
              </a:rPr>
              <a:t>    if </a:t>
            </a:r>
            <a:r>
              <a:rPr lang="en-US" altLang="zh-CN" dirty="0" err="1" smtClean="0">
                <a:sym typeface="+mn-ea"/>
              </a:rPr>
              <a:t>i</a:t>
            </a:r>
            <a:r>
              <a:rPr lang="en-US" altLang="zh-CN" smtClean="0">
                <a:sym typeface="+mn-ea"/>
              </a:rPr>
              <a:t> not in set2:</a:t>
            </a:r>
            <a:br>
              <a:rPr lang="zh-CN" altLang="zh-CN" dirty="0" smtClean="0"/>
            </a:br>
            <a:r>
              <a:rPr lang="en-US" altLang="zh-CN" smtClean="0">
                <a:sym typeface="+mn-ea"/>
              </a:rPr>
              <a:t>        </a:t>
            </a:r>
            <a:r>
              <a:rPr lang="en-US" altLang="zh-CN" dirty="0" err="1" smtClean="0">
                <a:sym typeface="+mn-ea"/>
              </a:rPr>
              <a:t>difference.add</a:t>
            </a:r>
            <a:r>
              <a:rPr lang="en-US" altLang="zh-CN" smtClean="0">
                <a:sym typeface="+mn-ea"/>
              </a:rPr>
              <a:t>(</a:t>
            </a:r>
            <a:r>
              <a:rPr lang="en-US" altLang="zh-CN" dirty="0" err="1" smtClean="0">
                <a:sym typeface="+mn-ea"/>
              </a:rPr>
              <a:t>i</a:t>
            </a:r>
            <a:r>
              <a:rPr lang="en-US" altLang="zh-CN" smtClean="0">
                <a:sym typeface="+mn-ea"/>
              </a:rPr>
              <a:t>)</a:t>
            </a:r>
            <a:br>
              <a:rPr lang="zh-CN" altLang="zh-CN" dirty="0" smtClean="0"/>
            </a:br>
            <a:r>
              <a:rPr lang="en-US" altLang="zh-CN" smtClean="0">
                <a:sym typeface="+mn-ea"/>
              </a:rPr>
              <a:t>print("</a:t>
            </a:r>
            <a:r>
              <a:rPr altLang="zh-CN" smtClean="0">
                <a:sym typeface="+mn-ea"/>
              </a:rPr>
              <a:t>交集为：</a:t>
            </a:r>
            <a:r>
              <a:rPr lang="en-US" altLang="zh-CN" smtClean="0">
                <a:sym typeface="+mn-ea"/>
              </a:rPr>
              <a:t>", intersection)</a:t>
            </a:r>
            <a:br>
              <a:rPr lang="zh-CN" altLang="zh-CN" dirty="0" smtClean="0"/>
            </a:br>
            <a:r>
              <a:rPr lang="en-US" altLang="zh-CN" smtClean="0">
                <a:sym typeface="+mn-ea"/>
              </a:rPr>
              <a:t>print("</a:t>
            </a:r>
            <a:r>
              <a:rPr altLang="zh-CN" smtClean="0">
                <a:sym typeface="+mn-ea"/>
              </a:rPr>
              <a:t>并集为：</a:t>
            </a:r>
            <a:r>
              <a:rPr lang="en-US" altLang="zh-CN" smtClean="0">
                <a:sym typeface="+mn-ea"/>
              </a:rPr>
              <a:t>", union)</a:t>
            </a:r>
            <a:br>
              <a:rPr lang="zh-CN" altLang="zh-CN" dirty="0" smtClean="0"/>
            </a:br>
            <a:r>
              <a:rPr lang="en-US" altLang="zh-CN" smtClean="0">
                <a:sym typeface="+mn-ea"/>
              </a:rPr>
              <a:t>print("</a:t>
            </a:r>
            <a:r>
              <a:rPr altLang="zh-CN" smtClean="0">
                <a:sym typeface="+mn-ea"/>
              </a:rPr>
              <a:t>差集为：</a:t>
            </a:r>
            <a:r>
              <a:rPr lang="en-US" altLang="zh-CN" smtClean="0">
                <a:sym typeface="+mn-ea"/>
              </a:rPr>
              <a:t>", difference)</a:t>
            </a:r>
            <a:br>
              <a:rPr lang="zh-CN" altLang="zh-CN" sz="2400" dirty="0"/>
            </a:br>
            <a:br>
              <a:rPr lang="en-US" altLang="zh-CN" sz="2400" dirty="0"/>
            </a:br>
            <a:endParaRPr lang="en-US" altLang="zh-CN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5267960"/>
          </a:xfrm>
        </p:spPr>
        <p:txBody>
          <a:bodyPr/>
          <a:lstStyle/>
          <a:p>
            <a:r>
              <a:rPr lang="en-US" altLang="zh-CN" sz="2800" dirty="0"/>
              <a:t>【</a:t>
            </a:r>
            <a:r>
              <a:rPr lang="zh-CN" altLang="en-US" sz="2800" dirty="0"/>
              <a:t>例</a:t>
            </a:r>
            <a:r>
              <a:rPr lang="en-US" altLang="zh-CN" sz="2800" dirty="0"/>
              <a:t>7-6】</a:t>
            </a:r>
            <a:r>
              <a:rPr lang="zh-CN" altLang="en-US" sz="2800" dirty="0"/>
              <a:t>编程程序，检测密码的安全强度。</a:t>
            </a:r>
            <a:br>
              <a:rPr lang="zh-CN" altLang="en-US" sz="2800" dirty="0"/>
            </a:br>
            <a:br>
              <a:rPr lang="zh-CN" altLang="en-US" sz="2800" dirty="0"/>
            </a:br>
            <a:r>
              <a:rPr lang="zh-CN" altLang="en-US" sz="2800" dirty="0"/>
              <a:t>小写字母</a:t>
            </a:r>
            <a:br>
              <a:rPr lang="zh-CN" altLang="en-US" sz="2800" dirty="0"/>
            </a:br>
            <a:br>
              <a:rPr lang="zh-CN" altLang="en-US" sz="2800" dirty="0"/>
            </a:br>
            <a:r>
              <a:rPr lang="zh-CN" altLang="en-US" sz="2800" dirty="0"/>
              <a:t>大写字母</a:t>
            </a:r>
            <a:br>
              <a:rPr lang="zh-CN" altLang="en-US" sz="2800" dirty="0"/>
            </a:br>
            <a:br>
              <a:rPr lang="zh-CN" altLang="en-US" sz="2800" dirty="0"/>
            </a:br>
            <a:r>
              <a:rPr lang="zh-CN" altLang="en-US" sz="2800" dirty="0"/>
              <a:t>数字</a:t>
            </a:r>
            <a:br>
              <a:rPr lang="zh-CN" altLang="en-US" sz="2800" dirty="0"/>
            </a:br>
            <a:br>
              <a:rPr lang="zh-CN" altLang="en-US" sz="2800" dirty="0"/>
            </a:br>
            <a:r>
              <a:rPr lang="zh-CN" altLang="en-US" sz="2800" dirty="0"/>
              <a:t>标点符号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560" y="220345"/>
            <a:ext cx="11866880" cy="6364605"/>
          </a:xfrm>
        </p:spPr>
        <p:txBody>
          <a:bodyPr/>
          <a:lstStyle/>
          <a:p>
            <a:br>
              <a:rPr lang="en-US" altLang="zh-CN" sz="2800" dirty="0"/>
            </a:br>
            <a:br>
              <a:rPr lang="en-US" altLang="zh-CN" sz="2800" dirty="0"/>
            </a:br>
            <a:r>
              <a:rPr lang="en-US" altLang="zh-CN" sz="2800" dirty="0"/>
              <a:t>【</a:t>
            </a:r>
            <a:r>
              <a:rPr lang="zh-CN" altLang="en-US" sz="2800" dirty="0"/>
              <a:t>例</a:t>
            </a:r>
            <a:r>
              <a:rPr lang="en-US" altLang="zh-CN" sz="2800" dirty="0"/>
              <a:t>7-6】</a:t>
            </a:r>
            <a:br>
              <a:rPr lang="en-US" altLang="zh-CN" sz="2800" dirty="0"/>
            </a:br>
            <a:r>
              <a:rPr lang="en-US" altLang="zh-CN" sz="2800" dirty="0" err="1">
                <a:sym typeface="+mn-ea"/>
              </a:rPr>
              <a:t>pwd_str</a:t>
            </a:r>
            <a:r>
              <a:rPr lang="en-US" altLang="zh-CN" sz="2800">
                <a:sym typeface="+mn-ea"/>
              </a:rPr>
              <a:t> = [set("ABCDEFGHIJKLMNOPQRSTUVWXYZ"),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           set("</a:t>
            </a:r>
            <a:r>
              <a:rPr lang="en-US" altLang="zh-CN" sz="2800" dirty="0" err="1">
                <a:sym typeface="+mn-ea"/>
              </a:rPr>
              <a:t>abcdefghijklmnopqrstuvwxyz</a:t>
            </a:r>
            <a:r>
              <a:rPr lang="en-US" altLang="zh-CN" sz="2800">
                <a:sym typeface="+mn-ea"/>
              </a:rPr>
              <a:t>"),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           set("0123456789"),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           set("!\"#$%&amp;\'()*+,-./:;&lt;=&gt;?@[\\]^_`{|}~")]</a:t>
            </a:r>
            <a:br>
              <a:rPr lang="en-US" altLang="zh-CN" sz="2800">
                <a:sym typeface="+mn-ea"/>
              </a:rPr>
            </a:br>
            <a:br>
              <a:rPr lang="en-US" altLang="zh-CN" sz="2800">
                <a:sym typeface="+mn-ea"/>
              </a:rPr>
            </a:br>
            <a:br>
              <a:rPr lang="zh-CN" altLang="zh-CN" sz="2800" dirty="0"/>
            </a:br>
            <a:r>
              <a:rPr lang="en-US" altLang="zh-CN" sz="2800" dirty="0" err="1">
                <a:sym typeface="+mn-ea"/>
              </a:rPr>
              <a:t>pwd_safe</a:t>
            </a:r>
            <a:r>
              <a:rPr lang="en-US" altLang="zh-CN" sz="2800">
                <a:sym typeface="+mn-ea"/>
              </a:rPr>
              <a:t> = {4: '</a:t>
            </a:r>
            <a:r>
              <a:rPr altLang="zh-CN" sz="2800">
                <a:sym typeface="+mn-ea"/>
              </a:rPr>
              <a:t>高强度</a:t>
            </a:r>
            <a:r>
              <a:rPr lang="en-US" altLang="zh-CN" sz="2800">
                <a:sym typeface="+mn-ea"/>
              </a:rPr>
              <a:t>', 3: '</a:t>
            </a:r>
            <a:r>
              <a:rPr altLang="zh-CN" sz="2800">
                <a:sym typeface="+mn-ea"/>
              </a:rPr>
              <a:t>中高强度</a:t>
            </a:r>
            <a:r>
              <a:rPr lang="en-US" altLang="zh-CN" sz="2800">
                <a:sym typeface="+mn-ea"/>
              </a:rPr>
              <a:t>', 2: '</a:t>
            </a:r>
            <a:r>
              <a:rPr altLang="zh-CN" sz="2800">
                <a:sym typeface="+mn-ea"/>
              </a:rPr>
              <a:t>中低强度</a:t>
            </a:r>
            <a:r>
              <a:rPr lang="en-US" altLang="zh-CN" sz="2800">
                <a:sym typeface="+mn-ea"/>
              </a:rPr>
              <a:t>', 1: '</a:t>
            </a:r>
            <a:r>
              <a:rPr altLang="zh-CN" sz="2800">
                <a:sym typeface="+mn-ea"/>
              </a:rPr>
              <a:t>弱强度</a:t>
            </a:r>
            <a:r>
              <a:rPr lang="en-US" altLang="zh-CN" sz="2800">
                <a:sym typeface="+mn-ea"/>
              </a:rPr>
              <a:t>'}</a:t>
            </a:r>
            <a:br>
              <a:rPr lang="zh-CN" altLang="zh-CN" sz="2800" dirty="0"/>
            </a:br>
            <a:endParaRPr lang="zh-CN" altLang="zh-CN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560" y="220345"/>
            <a:ext cx="11866880" cy="6364605"/>
          </a:xfrm>
        </p:spPr>
        <p:txBody>
          <a:bodyPr/>
          <a:lstStyle/>
          <a:p>
            <a:r>
              <a:rPr lang="en-US" altLang="zh-CN" sz="2800" dirty="0"/>
              <a:t>【</a:t>
            </a:r>
            <a:r>
              <a:rPr lang="zh-CN" altLang="en-US" sz="2800" dirty="0"/>
              <a:t>例</a:t>
            </a:r>
            <a:r>
              <a:rPr lang="en-US" altLang="zh-CN" sz="2800" dirty="0"/>
              <a:t>7-6】</a:t>
            </a:r>
            <a:br>
              <a:rPr lang="en-US" altLang="zh-CN" sz="2800" dirty="0"/>
            </a:br>
            <a:br>
              <a:rPr lang="zh-CN" altLang="zh-CN" sz="2800" dirty="0"/>
            </a:br>
            <a:r>
              <a:rPr lang="en-US" altLang="zh-CN" sz="2800" dirty="0" err="1">
                <a:sym typeface="+mn-ea"/>
              </a:rPr>
              <a:t>pwd</a:t>
            </a:r>
            <a:r>
              <a:rPr lang="en-US" altLang="zh-CN" sz="2800">
                <a:sym typeface="+mn-ea"/>
              </a:rPr>
              <a:t> = input("</a:t>
            </a:r>
            <a:r>
              <a:rPr altLang="zh-CN" sz="2800">
                <a:sym typeface="+mn-ea"/>
              </a:rPr>
              <a:t>请输入要验证的密码：</a:t>
            </a:r>
            <a:r>
              <a:rPr lang="en-US" altLang="zh-CN" sz="2800">
                <a:sym typeface="+mn-ea"/>
              </a:rPr>
              <a:t>")</a:t>
            </a:r>
            <a:br>
              <a:rPr lang="zh-CN" altLang="zh-CN" sz="2800" dirty="0"/>
            </a:br>
            <a:r>
              <a:rPr lang="en-US" altLang="zh-CN" sz="2800" dirty="0" err="1">
                <a:sym typeface="+mn-ea"/>
              </a:rPr>
              <a:t>pwd</a:t>
            </a:r>
            <a:r>
              <a:rPr lang="en-US" altLang="zh-CN" sz="2800">
                <a:sym typeface="+mn-ea"/>
              </a:rPr>
              <a:t> = set(</a:t>
            </a:r>
            <a:r>
              <a:rPr lang="en-US" altLang="zh-CN" sz="2800" dirty="0" err="1">
                <a:sym typeface="+mn-ea"/>
              </a:rPr>
              <a:t>pwd</a:t>
            </a:r>
            <a:r>
              <a:rPr lang="en-US" altLang="zh-CN" sz="2800">
                <a:sym typeface="+mn-ea"/>
              </a:rPr>
              <a:t>)//</a:t>
            </a:r>
            <a:r>
              <a:rPr sz="2800">
                <a:sym typeface="+mn-ea"/>
              </a:rPr>
              <a:t>去除重复项</a:t>
            </a:r>
            <a:br>
              <a:rPr lang="zh-CN" altLang="zh-CN" sz="2800" dirty="0"/>
            </a:br>
            <a:r>
              <a:rPr lang="en-US" altLang="zh-CN" sz="2800" dirty="0" err="1">
                <a:sym typeface="+mn-ea"/>
              </a:rPr>
              <a:t>num</a:t>
            </a:r>
            <a:r>
              <a:rPr lang="en-US" altLang="zh-CN" sz="2800">
                <a:sym typeface="+mn-ea"/>
              </a:rPr>
              <a:t> = 0</a:t>
            </a:r>
            <a:br>
              <a:rPr lang="en-US" altLang="zh-CN" sz="2800">
                <a:sym typeface="+mn-ea"/>
              </a:rPr>
            </a:br>
            <a:br>
              <a:rPr lang="zh-CN" altLang="zh-CN" sz="2800" dirty="0"/>
            </a:br>
            <a:r>
              <a:rPr lang="en-US" altLang="zh-CN" sz="28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将密码和</a:t>
            </a:r>
            <a:r>
              <a:rPr lang="en-US" altLang="zh-CN" sz="2800" dirty="0" err="1">
                <a:solidFill>
                  <a:srgbClr val="FF0000"/>
                </a:solidFill>
                <a:sym typeface="+mn-ea"/>
              </a:rPr>
              <a:t>pwd_str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中的各类字符构成的集合做交集运算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for item in </a:t>
            </a:r>
            <a:r>
              <a:rPr lang="en-US" altLang="zh-CN" sz="2800" dirty="0" err="1">
                <a:sym typeface="+mn-ea"/>
              </a:rPr>
              <a:t>pwd_str</a:t>
            </a:r>
            <a:r>
              <a:rPr lang="en-US" altLang="zh-CN" sz="2800">
                <a:sym typeface="+mn-ea"/>
              </a:rPr>
              <a:t>:	#item</a:t>
            </a:r>
            <a:r>
              <a:rPr sz="2800">
                <a:sym typeface="+mn-ea"/>
              </a:rPr>
              <a:t>为</a:t>
            </a:r>
            <a:r>
              <a:rPr lang="en-US" altLang="zh-CN" sz="2800">
                <a:sym typeface="+mn-ea"/>
              </a:rPr>
              <a:t>pwd_str</a:t>
            </a:r>
            <a:r>
              <a:rPr sz="2800">
                <a:sym typeface="+mn-ea"/>
              </a:rPr>
              <a:t>的元素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    if </a:t>
            </a:r>
            <a:r>
              <a:rPr lang="en-US" altLang="zh-CN" sz="2800" dirty="0" err="1">
                <a:sym typeface="+mn-ea"/>
              </a:rPr>
              <a:t>len</a:t>
            </a:r>
            <a:r>
              <a:rPr lang="en-US" altLang="zh-CN" sz="2800">
                <a:sym typeface="+mn-ea"/>
              </a:rPr>
              <a:t>(item &amp; </a:t>
            </a:r>
            <a:r>
              <a:rPr lang="en-US" altLang="zh-CN" sz="2800" dirty="0" err="1">
                <a:sym typeface="+mn-ea"/>
              </a:rPr>
              <a:t>pwd</a:t>
            </a:r>
            <a:r>
              <a:rPr lang="en-US" altLang="zh-CN" sz="2800">
                <a:sym typeface="+mn-ea"/>
              </a:rPr>
              <a:t>) &gt; 0:  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运算结果不为空，表示包含此类字符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        </a:t>
            </a:r>
            <a:r>
              <a:rPr lang="en-US" altLang="zh-CN" sz="2800" dirty="0" err="1">
                <a:sym typeface="+mn-ea"/>
              </a:rPr>
              <a:t>num</a:t>
            </a:r>
            <a:r>
              <a:rPr lang="en-US" altLang="zh-CN" sz="2800">
                <a:sym typeface="+mn-ea"/>
              </a:rPr>
              <a:t> += 1		</a:t>
            </a:r>
            <a:r>
              <a:rPr lang="en-US" altLang="zh-CN" sz="2800" smtClean="0">
                <a:solidFill>
                  <a:srgbClr val="FF0000"/>
                </a:solidFill>
                <a:sym typeface="+mn-ea"/>
              </a:rPr>
              <a:t># </a:t>
            </a:r>
            <a:r>
              <a:rPr lang="en-US" altLang="zh-CN" sz="2800" dirty="0" err="1">
                <a:solidFill>
                  <a:srgbClr val="FF0000"/>
                </a:solidFill>
                <a:sym typeface="+mn-ea"/>
              </a:rPr>
              <a:t>num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增加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1</a:t>
            </a:r>
            <a:br>
              <a:rPr lang="zh-CN" altLang="zh-CN" sz="2800" dirty="0">
                <a:solidFill>
                  <a:srgbClr val="FF0000"/>
                </a:solidFill>
              </a:rPr>
            </a:b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print(</a:t>
            </a:r>
            <a:r>
              <a:rPr lang="en-US" altLang="zh-CN" sz="2800" dirty="0" err="1">
                <a:sym typeface="+mn-ea"/>
              </a:rPr>
              <a:t>pwd_safe.get</a:t>
            </a:r>
            <a:r>
              <a:rPr lang="en-US" altLang="zh-CN" sz="2800">
                <a:sym typeface="+mn-ea"/>
              </a:rPr>
              <a:t>(</a:t>
            </a:r>
            <a:r>
              <a:rPr lang="en-US" altLang="zh-CN" sz="2800" dirty="0" err="1">
                <a:sym typeface="+mn-ea"/>
              </a:rPr>
              <a:t>num</a:t>
            </a:r>
            <a:r>
              <a:rPr lang="en-US" altLang="zh-CN" sz="2800">
                <a:sym typeface="+mn-ea"/>
              </a:rPr>
              <a:t>, "</a:t>
            </a:r>
            <a:r>
              <a:rPr altLang="zh-CN" sz="2800">
                <a:sym typeface="+mn-ea"/>
              </a:rPr>
              <a:t>密码字符无法识别！</a:t>
            </a:r>
            <a:r>
              <a:rPr lang="en-US" altLang="zh-CN" sz="2800">
                <a:sym typeface="+mn-ea"/>
              </a:rPr>
              <a:t>"))</a:t>
            </a:r>
            <a:endParaRPr lang="zh-CN" altLang="zh-CN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尝试着，用</a:t>
            </a:r>
            <a:r>
              <a:rPr lang="en-US" altLang="zh-CN"/>
              <a:t>if</a:t>
            </a:r>
            <a:r>
              <a:t>来实现。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852150" cy="5575300"/>
          </a:xfrm>
        </p:spPr>
        <p:txBody>
          <a:bodyPr>
            <a:normAutofit fontScale="75000"/>
          </a:bodyPr>
          <a:p>
            <a:r>
              <a:rPr lang="zh-CN" altLang="en-US"/>
              <a:t>pwd = input("请输入要验证的密码：")</a:t>
            </a:r>
            <a:endParaRPr lang="zh-CN" altLang="en-US"/>
          </a:p>
          <a:p>
            <a:r>
              <a:rPr lang="zh-CN" altLang="en-US"/>
              <a:t>pwd = set(pwd)</a:t>
            </a:r>
            <a:endParaRPr lang="zh-CN" altLang="en-US"/>
          </a:p>
          <a:p>
            <a:r>
              <a:rPr lang="zh-CN" altLang="en-US"/>
              <a:t>num = 0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pwd_str1 = set("ABCDEFGHIJKLMNOPQRSTUVWXYZ")</a:t>
            </a:r>
            <a:endParaRPr lang="zh-CN" altLang="en-US"/>
          </a:p>
          <a:p>
            <a:r>
              <a:rPr lang="zh-CN" altLang="en-US"/>
              <a:t>pwd_str2 = set("abcdefghijklmnopqrstuvwxyz")</a:t>
            </a:r>
            <a:endParaRPr lang="zh-CN" altLang="en-US"/>
          </a:p>
          <a:p>
            <a:r>
              <a:rPr lang="zh-CN" altLang="en-US"/>
              <a:t>pwd_str3 = set("0123456789")</a:t>
            </a:r>
            <a:endParaRPr lang="zh-CN" altLang="en-US"/>
          </a:p>
          <a:p>
            <a:r>
              <a:rPr lang="zh-CN" altLang="en-US"/>
              <a:t>pwd_str4 = set("!\"#$%&amp;\'()*+,-./:;&lt;=&gt;?@[\\]^_`{|}~")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pwd_safe = {4: '高强度', 3: '中高强度', 2: '中低强度', 1: '弱强度'}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尝试着，用</a:t>
            </a:r>
            <a:r>
              <a:rPr lang="en-US" altLang="zh-CN"/>
              <a:t>if</a:t>
            </a:r>
            <a:r>
              <a:t>来实现。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5000"/>
          </a:bodyPr>
          <a:p>
            <a:r>
              <a:rPr lang="zh-CN" altLang="en-US"/>
              <a:t>if len(pwd_str1 &amp; pwd) &gt; 0:</a:t>
            </a:r>
            <a:endParaRPr lang="zh-CN" altLang="en-US"/>
          </a:p>
          <a:p>
            <a:r>
              <a:rPr lang="zh-CN" altLang="en-US"/>
              <a:t>    num+=1</a:t>
            </a:r>
            <a:endParaRPr lang="zh-CN" altLang="en-US"/>
          </a:p>
          <a:p>
            <a:r>
              <a:rPr lang="zh-CN" altLang="en-US"/>
              <a:t>if len(pwd_str2 &amp; pwd) &gt; 0:</a:t>
            </a:r>
            <a:endParaRPr lang="zh-CN" altLang="en-US"/>
          </a:p>
          <a:p>
            <a:r>
              <a:rPr lang="zh-CN" altLang="en-US"/>
              <a:t>    num+=1</a:t>
            </a:r>
            <a:endParaRPr lang="zh-CN" altLang="en-US"/>
          </a:p>
          <a:p>
            <a:r>
              <a:rPr lang="zh-CN" altLang="en-US"/>
              <a:t>if len(pwd_str3 &amp; pwd) &gt; 0:</a:t>
            </a:r>
            <a:endParaRPr lang="zh-CN" altLang="en-US"/>
          </a:p>
          <a:p>
            <a:r>
              <a:rPr lang="zh-CN" altLang="en-US"/>
              <a:t>    num+=1</a:t>
            </a:r>
            <a:endParaRPr lang="zh-CN" altLang="en-US"/>
          </a:p>
          <a:p>
            <a:r>
              <a:rPr lang="zh-CN" altLang="en-US"/>
              <a:t>if len(pwd_str4 &amp; pwd) &gt; 0:</a:t>
            </a:r>
            <a:endParaRPr lang="zh-CN" altLang="en-US"/>
          </a:p>
          <a:p>
            <a:r>
              <a:rPr lang="zh-CN" altLang="en-US"/>
              <a:t>    num+=1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print(pwd_safe.get(num, "密码字符无法识别！"))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079776" y="1499870"/>
            <a:ext cx="3684369" cy="9220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endParaRPr lang="zh-CN" altLang="en-US" sz="5400" dirty="0"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谢  谢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 smtClean="0"/>
              <a:t>．字典</a:t>
            </a:r>
            <a:r>
              <a:rPr lang="zh-CN" altLang="en-US" dirty="0"/>
              <a:t>的删除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1522075" cy="5617845"/>
          </a:xfrm>
        </p:spPr>
        <p:txBody>
          <a:bodyPr>
            <a:normAutofit/>
          </a:bodyPr>
          <a:lstStyle/>
          <a:p>
            <a:r>
              <a:rPr smtClean="0">
                <a:sym typeface="+mn-ea"/>
              </a:rPr>
              <a:t>举例：</a:t>
            </a:r>
            <a:endParaRPr lang="en-US" altLang="zh-CN" dirty="0" smtClean="0"/>
          </a:p>
          <a:p>
            <a:r>
              <a:rPr lang="en-US" altLang="zh-CN" smtClean="0">
                <a:sym typeface="+mn-ea"/>
              </a:rPr>
              <a:t>&gt;&gt;&gt; </a:t>
            </a:r>
            <a:r>
              <a:rPr lang="en-US" altLang="zh-CN">
                <a:sym typeface="+mn-ea"/>
              </a:rPr>
              <a:t>dict1 = {'a': 1, 'b': 2, 'c': 3}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&gt;&gt;&gt; del dict1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&gt;&gt;&gt; dict1                 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dict1</a:t>
            </a:r>
            <a:r>
              <a:rPr altLang="zh-CN">
                <a:solidFill>
                  <a:srgbClr val="FF0000"/>
                </a:solidFill>
                <a:sym typeface="+mn-ea"/>
              </a:rPr>
              <a:t>已被删除，访问时会抛出异常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 dirty="0" err="1">
                <a:sym typeface="+mn-ea"/>
              </a:rPr>
              <a:t>Traceback</a:t>
            </a:r>
            <a:r>
              <a:rPr lang="en-US" altLang="zh-CN">
                <a:sym typeface="+mn-ea"/>
              </a:rPr>
              <a:t> (most recent call last):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  File "&lt;pyshell#69&gt;", line 1, in &lt;module&gt;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    dict1</a:t>
            </a:r>
            <a:endParaRPr lang="zh-CN" altLang="zh-CN" dirty="0"/>
          </a:p>
          <a:p>
            <a:r>
              <a:rPr lang="en-US" altLang="zh-CN" dirty="0" err="1">
                <a:sym typeface="+mn-ea"/>
              </a:rPr>
              <a:t>NameError</a:t>
            </a:r>
            <a:r>
              <a:rPr lang="en-US" altLang="zh-CN">
                <a:sym typeface="+mn-ea"/>
              </a:rPr>
              <a:t>: name 'dict1' is not defined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 smtClean="0"/>
              <a:t>．字典</a:t>
            </a:r>
            <a:r>
              <a:rPr lang="zh-CN" altLang="en-US" dirty="0"/>
              <a:t>的删除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1522075" cy="5617845"/>
          </a:xfrm>
        </p:spPr>
        <p:txBody>
          <a:bodyPr>
            <a:normAutofit/>
          </a:bodyPr>
          <a:lstStyle/>
          <a:p>
            <a:r>
              <a:rPr smtClean="0">
                <a:sym typeface="+mn-ea"/>
              </a:rPr>
              <a:t>举例：</a:t>
            </a:r>
            <a:endParaRPr lang="en-US" altLang="zh-CN" dirty="0" smtClean="0"/>
          </a:p>
          <a:p>
            <a:r>
              <a:rPr lang="en-US" altLang="zh-CN" smtClean="0">
                <a:sym typeface="+mn-ea"/>
              </a:rPr>
              <a:t>&gt;&gt;&gt; </a:t>
            </a:r>
            <a:r>
              <a:rPr lang="en-US" altLang="zh-CN">
                <a:sym typeface="+mn-ea"/>
              </a:rPr>
              <a:t>dict1 = {'a': 1, 'b': 2, 'c': 3}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&gt;&gt;&gt; del dict1['a']</a:t>
            </a:r>
            <a:endParaRPr lang="en-US" altLang="zh-CN">
              <a:sym typeface="+mn-ea"/>
            </a:endParaRPr>
          </a:p>
          <a:p>
            <a:endParaRPr lang="zh-CN" altLang="en-US" dirty="0"/>
          </a:p>
          <a:p>
            <a:r>
              <a:rPr lang="zh-CN" altLang="en-US" dirty="0"/>
              <a:t>&gt;&gt;&gt; dict1</a:t>
            </a:r>
            <a:endParaRPr lang="zh-CN" altLang="en-US" dirty="0"/>
          </a:p>
          <a:p>
            <a:r>
              <a:rPr lang="zh-CN" altLang="en-US" dirty="0"/>
              <a:t>{'b': 2, 'c': 3}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b="57498"/>
          <a:stretch>
            <a:fillRect/>
          </a:stretch>
        </p:blipFill>
        <p:spPr>
          <a:xfrm>
            <a:off x="209550" y="1670685"/>
            <a:ext cx="11772265" cy="27717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216785" y="2292350"/>
            <a:ext cx="7759065" cy="1276350"/>
          </a:xfrm>
        </p:spPr>
        <p:txBody>
          <a:bodyPr/>
          <a:lstStyle/>
          <a:p>
            <a:r>
              <a:rPr lang="en-US" dirty="0">
                <a:latin typeface="+mj-lt"/>
                <a:ea typeface="+mj-ea"/>
                <a:sym typeface="+mn-ea"/>
              </a:rPr>
              <a:t>7.1 </a:t>
            </a:r>
            <a:r>
              <a:rPr lang="zh-CN" altLang="en-US" dirty="0">
                <a:latin typeface="+mj-lt"/>
                <a:ea typeface="+mj-ea"/>
                <a:sym typeface="+mn-ea"/>
              </a:rPr>
              <a:t>字典</a:t>
            </a:r>
            <a:endParaRPr lang="zh-CN" altLang="en-US" dirty="0">
              <a:latin typeface="+mj-lt"/>
              <a:ea typeface="+mj-ea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7.1.3 </a:t>
            </a:r>
            <a:r>
              <a:rPr lang="zh-CN" altLang="en-US" dirty="0" smtClean="0"/>
              <a:t>运算符</a:t>
            </a:r>
            <a:r>
              <a:rPr lang="zh-CN" altLang="en-US" dirty="0"/>
              <a:t>对字典的操作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725785" cy="3394075"/>
          </a:xfrm>
        </p:spPr>
        <p:txBody>
          <a:bodyPr>
            <a:normAutofit lnSpcReduction="20000"/>
          </a:bodyPr>
          <a:lstStyle/>
          <a:p>
            <a:r>
              <a:rPr lang="zh-CN" altLang="en-US" dirty="0"/>
              <a:t>对于字典来说，只有成员测试符</a:t>
            </a:r>
            <a:r>
              <a:rPr lang="en-US" altLang="zh-CN" dirty="0"/>
              <a:t>in</a:t>
            </a:r>
            <a:r>
              <a:rPr lang="zh-CN" altLang="en-US" dirty="0"/>
              <a:t>可以使用，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且是通过“键”来判断的。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7.1.3 </a:t>
            </a:r>
            <a:r>
              <a:rPr lang="zh-CN" altLang="en-US" dirty="0" smtClean="0"/>
              <a:t>运算符</a:t>
            </a:r>
            <a:r>
              <a:rPr lang="zh-CN" altLang="en-US" dirty="0"/>
              <a:t>对字典的操作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1245215" cy="5697220"/>
          </a:xfrm>
        </p:spPr>
        <p:txBody>
          <a:bodyPr>
            <a:normAutofit/>
          </a:bodyPr>
          <a:lstStyle/>
          <a:p>
            <a:r>
              <a:rPr smtClean="0">
                <a:sym typeface="+mn-ea"/>
              </a:rPr>
              <a:t>举例：</a:t>
            </a:r>
            <a:endParaRPr lang="en-US" altLang="zh-CN" dirty="0" smtClean="0"/>
          </a:p>
          <a:p>
            <a:r>
              <a:rPr lang="en-US" altLang="zh-CN">
                <a:sym typeface="+mn-ea"/>
              </a:rPr>
              <a:t>&gt;&gt;&gt; dict1 = {'a': 1, 'b': 2, 'c': 3}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&gt;&gt;&gt; 'a' in dict1     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判断字典中是否有键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'a'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True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&gt;&gt;&gt; 'd' not in dict1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True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&gt;&gt;&gt; 1 in dict1      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判断字典中是否有键“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altLang="zh-CN">
                <a:solidFill>
                  <a:srgbClr val="FF0000"/>
                </a:solidFill>
                <a:sym typeface="+mn-ea"/>
              </a:rPr>
              <a:t>”，而不是值</a:t>
            </a:r>
            <a:r>
              <a:rPr altLang="zh-CN">
                <a:sym typeface="+mn-ea"/>
              </a:rPr>
              <a:t>“</a:t>
            </a:r>
            <a:r>
              <a:rPr lang="en-US" altLang="zh-CN">
                <a:sym typeface="+mn-ea"/>
              </a:rPr>
              <a:t>1</a:t>
            </a:r>
            <a:r>
              <a:rPr altLang="zh-CN">
                <a:sym typeface="+mn-ea"/>
              </a:rPr>
              <a:t>”</a:t>
            </a:r>
            <a:endParaRPr lang="zh-CN" altLang="zh-CN" dirty="0"/>
          </a:p>
          <a:p>
            <a:r>
              <a:rPr lang="en-US" altLang="zh-CN" smtClean="0">
                <a:sym typeface="+mn-ea"/>
              </a:rPr>
              <a:t>False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7.1.4 </a:t>
            </a:r>
            <a:r>
              <a:rPr lang="zh-CN" altLang="en-US" dirty="0" smtClean="0"/>
              <a:t>内置</a:t>
            </a:r>
            <a:r>
              <a:rPr lang="zh-CN" altLang="en-US" dirty="0"/>
              <a:t>函数对字典的操作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325" y="1052830"/>
            <a:ext cx="10394315" cy="4084955"/>
          </a:xfrm>
        </p:spPr>
        <p:txBody>
          <a:bodyPr>
            <a:normAutofit/>
          </a:bodyPr>
          <a:lstStyle/>
          <a:p>
            <a:r>
              <a:rPr lang="zh-CN" altLang="en-US" sz="2600" dirty="0"/>
              <a:t>在</a:t>
            </a:r>
            <a:r>
              <a:rPr lang="en-US" altLang="zh-CN" sz="2600" dirty="0"/>
              <a:t>6.2.3</a:t>
            </a:r>
            <a:r>
              <a:rPr lang="zh-CN" altLang="en-US" sz="2600" dirty="0"/>
              <a:t>节介绍</a:t>
            </a:r>
            <a:r>
              <a:rPr lang="zh-CN" altLang="en-US" sz="2600" dirty="0" smtClean="0"/>
              <a:t>了的用于序列的内置函数中，</a:t>
            </a:r>
            <a:endParaRPr lang="zh-CN" altLang="en-US" sz="2600" dirty="0" smtClean="0"/>
          </a:p>
          <a:p>
            <a:endParaRPr lang="zh-CN" altLang="en-US" sz="2600" dirty="0" smtClean="0"/>
          </a:p>
          <a:p>
            <a:r>
              <a:rPr lang="zh-CN" altLang="en-US" sz="2600" dirty="0" smtClean="0"/>
              <a:t>除了</a:t>
            </a:r>
            <a:r>
              <a:rPr lang="en-US" altLang="zh-CN" sz="2600" dirty="0"/>
              <a:t>reversed()</a:t>
            </a:r>
            <a:r>
              <a:rPr lang="zh-CN" altLang="en-US" sz="2600" dirty="0"/>
              <a:t>，其余函数都可以应用于字典。</a:t>
            </a:r>
            <a:endParaRPr lang="zh-CN" altLang="en-US" sz="2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>
            <a:normAutofit/>
          </a:bodyPr>
          <a:lstStyle/>
          <a:p>
            <a:pPr algn="ctr">
              <a:buNone/>
            </a:pPr>
            <a:r>
              <a:rPr lang="zh-CN" altLang="en-US" sz="4000" dirty="0"/>
              <a:t>目录</a:t>
            </a:r>
            <a:endParaRPr lang="zh-CN" altLang="en-US" sz="4000" dirty="0"/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en-US" altLang="zh-CN" sz="3200" dirty="0"/>
              <a:t>7.1 </a:t>
            </a:r>
            <a:r>
              <a:rPr sz="3200" dirty="0">
                <a:hlinkClick r:id="rId1" action="ppaction://hlinksldjump"/>
              </a:rPr>
              <a:t>字典</a:t>
            </a:r>
            <a:endParaRPr lang="zh-CN" altLang="en-US" sz="3200" dirty="0"/>
          </a:p>
          <a:p>
            <a:r>
              <a:rPr lang="en-US" altLang="zh-CN" sz="3200" dirty="0"/>
              <a:t>7.2 </a:t>
            </a:r>
            <a:r>
              <a:rPr sz="3200" dirty="0">
                <a:hlinkClick r:id="rId2" action="ppaction://hlinksldjump"/>
              </a:rPr>
              <a:t>集合</a:t>
            </a:r>
            <a:endParaRPr lang="zh-CN" altLang="en-US" sz="3200" dirty="0"/>
          </a:p>
          <a:p>
            <a:r>
              <a:rPr lang="en-US" altLang="zh-CN" sz="3200" dirty="0"/>
              <a:t>7.3 </a:t>
            </a:r>
            <a:r>
              <a:rPr sz="3200" dirty="0">
                <a:hlinkClick r:id="rId3" action="ppaction://hlinksldjump"/>
              </a:rPr>
              <a:t>应用举例</a:t>
            </a:r>
            <a:endParaRPr lang="zh-CN" altLang="en-US" sz="3200" dirty="0"/>
          </a:p>
          <a:p>
            <a:endParaRPr lang="en-US" altLang="zh-CN" sz="32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 advClick="0" advTm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在列表中，</a:t>
            </a:r>
            <a:r>
              <a:rPr lang="en-US" altLang="zh-CN"/>
              <a:t>reverse</a:t>
            </a:r>
            <a:r>
              <a:t>出现在</a:t>
            </a:r>
            <a:r>
              <a:t>四个地方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>
                <a:sym typeface="+mn-ea"/>
              </a:rPr>
              <a:t>内置函数</a:t>
            </a:r>
            <a:r>
              <a:rPr lang="en-US" altLang="zh-CN">
                <a:sym typeface="+mn-ea"/>
              </a:rPr>
              <a:t>reversed()   </a:t>
            </a:r>
            <a:r>
              <a:rPr>
                <a:sym typeface="+mn-ea"/>
              </a:rPr>
              <a:t>用作于翻转列表，不排大小序。返回值是已经翻转后的序列。不会修改</a:t>
            </a:r>
            <a:r>
              <a:rPr>
                <a:sym typeface="+mn-ea"/>
              </a:rPr>
              <a:t>原表。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r>
              <a:rPr>
                <a:sym typeface="+mn-ea"/>
              </a:rPr>
              <a:t>列表的方法，</a:t>
            </a:r>
            <a:r>
              <a:rPr lang="en-US" altLang="zh-CN">
                <a:sym typeface="+mn-ea"/>
              </a:rPr>
              <a:t>list1.reverse()  </a:t>
            </a:r>
            <a:r>
              <a:rPr>
                <a:sym typeface="+mn-ea"/>
              </a:rPr>
              <a:t>用作于翻转列表，不排大小序。返回值是</a:t>
            </a:r>
            <a:r>
              <a:rPr lang="en-US" altLang="zh-CN">
                <a:sym typeface="+mn-ea"/>
              </a:rPr>
              <a:t>none</a:t>
            </a:r>
            <a:r>
              <a:rPr>
                <a:sym typeface="+mn-ea"/>
              </a:rPr>
              <a:t>，会修改原表。原表被翻转</a:t>
            </a:r>
            <a:r>
              <a:rPr>
                <a:sym typeface="+mn-ea"/>
              </a:rPr>
              <a:t>了。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r>
              <a:rPr lang="en-US" altLang="zh-CN">
                <a:sym typeface="+mn-ea"/>
              </a:rPr>
              <a:t>sort</a:t>
            </a:r>
            <a:r>
              <a:rPr lang="en-US" altLang="zh-CN">
                <a:sym typeface="+mn-ea"/>
              </a:rPr>
              <a:t>ed(reverse=True)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list1.sort(reverse=True)</a:t>
            </a:r>
            <a:r>
              <a:rPr>
                <a:sym typeface="+mn-ea"/>
              </a:rPr>
              <a:t>用作于参数，表示从大到小排序</a:t>
            </a:r>
            <a:endParaRPr>
              <a:sym typeface="+mn-ea"/>
            </a:endParaRPr>
          </a:p>
          <a:p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3825"/>
            <a:ext cx="12192000" cy="673417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altLang="zh-CN" sz="2600" b="1" smtClean="0">
              <a:sym typeface="+mn-ea"/>
            </a:endParaRPr>
          </a:p>
          <a:p>
            <a:pPr>
              <a:lnSpc>
                <a:spcPct val="110000"/>
              </a:lnSpc>
            </a:pPr>
            <a:endParaRPr lang="en-US" altLang="zh-CN" sz="2600" b="1" smtClean="0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2600" b="1" smtClean="0">
                <a:sym typeface="+mn-ea"/>
              </a:rPr>
              <a:t>&gt;&gt;&gt; </a:t>
            </a:r>
            <a:r>
              <a:rPr lang="en-US" altLang="zh-CN" sz="2600" b="1">
                <a:sym typeface="+mn-ea"/>
              </a:rPr>
              <a:t>dict1 = {'a': 1, 'b': 2, 'c': 3}</a:t>
            </a:r>
            <a:endParaRPr lang="zh-CN" altLang="zh-CN" sz="2600" b="1" dirty="0"/>
          </a:p>
          <a:p>
            <a:pPr>
              <a:lnSpc>
                <a:spcPct val="110000"/>
              </a:lnSpc>
            </a:pPr>
            <a:r>
              <a:rPr lang="en-US" altLang="zh-CN" sz="2600" b="1">
                <a:sym typeface="+mn-ea"/>
              </a:rPr>
              <a:t>&gt;&gt;&gt; </a:t>
            </a:r>
            <a:r>
              <a:rPr lang="en-US" altLang="zh-CN" sz="2600" b="1" dirty="0" err="1">
                <a:sym typeface="+mn-ea"/>
              </a:rPr>
              <a:t>len</a:t>
            </a:r>
            <a:r>
              <a:rPr lang="en-US" altLang="zh-CN" sz="2600" b="1">
                <a:sym typeface="+mn-ea"/>
              </a:rPr>
              <a:t>(dict1)           </a:t>
            </a:r>
            <a:r>
              <a:rPr lang="en-US" altLang="zh-CN" sz="26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600" b="1">
                <a:solidFill>
                  <a:srgbClr val="FF0000"/>
                </a:solidFill>
                <a:sym typeface="+mn-ea"/>
              </a:rPr>
              <a:t>字典元素个数</a:t>
            </a:r>
            <a:endParaRPr lang="zh-CN" altLang="zh-CN" sz="2600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600" b="1">
                <a:sym typeface="+mn-ea"/>
              </a:rPr>
              <a:t>3</a:t>
            </a:r>
            <a:endParaRPr lang="zh-CN" altLang="zh-CN" sz="2600" b="1" dirty="0"/>
          </a:p>
          <a:p>
            <a:pPr>
              <a:lnSpc>
                <a:spcPct val="110000"/>
              </a:lnSpc>
            </a:pPr>
            <a:r>
              <a:rPr lang="en-US" altLang="zh-CN" sz="2600" b="1">
                <a:sym typeface="+mn-ea"/>
              </a:rPr>
              <a:t>&gt;&gt;&gt; max(dict1)          </a:t>
            </a:r>
            <a:r>
              <a:rPr lang="en-US" altLang="zh-CN" sz="26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600" b="1">
                <a:solidFill>
                  <a:srgbClr val="FF0000"/>
                </a:solidFill>
                <a:sym typeface="+mn-ea"/>
              </a:rPr>
              <a:t>字典元素（默认都是对“键”的操作）最大值</a:t>
            </a:r>
            <a:endParaRPr lang="zh-CN" altLang="zh-CN" sz="2600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600" b="1">
                <a:sym typeface="+mn-ea"/>
              </a:rPr>
              <a:t>'c'</a:t>
            </a:r>
            <a:endParaRPr lang="zh-CN" altLang="zh-CN" sz="2600" b="1" dirty="0"/>
          </a:p>
          <a:p>
            <a:pPr>
              <a:lnSpc>
                <a:spcPct val="110000"/>
              </a:lnSpc>
            </a:pPr>
            <a:r>
              <a:rPr lang="en-US" altLang="zh-CN" sz="2600" b="1">
                <a:sym typeface="+mn-ea"/>
              </a:rPr>
              <a:t>&gt;&gt;&gt; min(dict1)          </a:t>
            </a:r>
            <a:r>
              <a:rPr lang="en-US" altLang="zh-CN" sz="26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600" b="1">
                <a:solidFill>
                  <a:srgbClr val="FF0000"/>
                </a:solidFill>
                <a:sym typeface="+mn-ea"/>
              </a:rPr>
              <a:t>字典元素（默认都是对“键”的操作）最小值</a:t>
            </a:r>
            <a:endParaRPr lang="zh-CN" altLang="zh-CN" sz="2600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600" b="1">
                <a:sym typeface="+mn-ea"/>
              </a:rPr>
              <a:t>'a'</a:t>
            </a:r>
            <a:endParaRPr lang="zh-CN" altLang="zh-CN" sz="2600" b="1" dirty="0"/>
          </a:p>
          <a:p>
            <a:pPr>
              <a:lnSpc>
                <a:spcPct val="110000"/>
              </a:lnSpc>
            </a:pPr>
            <a:endParaRPr lang="zh-CN" altLang="en-US" sz="26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5852160" y="324485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3825"/>
            <a:ext cx="12192000" cy="6734175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altLang="zh-CN" sz="2600" b="1" smtClean="0">
                <a:sym typeface="+mn-ea"/>
              </a:rPr>
              <a:t>&gt;&gt;&gt; </a:t>
            </a:r>
            <a:r>
              <a:rPr lang="en-US" altLang="zh-CN" sz="2600" b="1">
                <a:sym typeface="+mn-ea"/>
              </a:rPr>
              <a:t>dict1 = {'a': 1, 'b': 2, 'c': 3}</a:t>
            </a:r>
            <a:endParaRPr lang="zh-CN" altLang="zh-CN" sz="2600" b="1" dirty="0"/>
          </a:p>
          <a:p>
            <a:pPr>
              <a:lnSpc>
                <a:spcPct val="110000"/>
              </a:lnSpc>
            </a:pPr>
            <a:r>
              <a:rPr lang="en-US" altLang="zh-CN" sz="2600" b="1">
                <a:sym typeface="+mn-ea"/>
              </a:rPr>
              <a:t>&gt;&gt;&gt; sum(dict1)          </a:t>
            </a:r>
            <a:r>
              <a:rPr lang="en-US" altLang="zh-CN" sz="26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600" b="1">
                <a:solidFill>
                  <a:srgbClr val="FF0000"/>
                </a:solidFill>
                <a:sym typeface="+mn-ea"/>
              </a:rPr>
              <a:t>由于“键”是非数值型，求和会出错</a:t>
            </a:r>
            <a:endParaRPr lang="zh-CN" altLang="zh-CN" sz="2600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600" b="1" dirty="0" err="1">
                <a:sym typeface="+mn-ea"/>
              </a:rPr>
              <a:t>Traceback</a:t>
            </a:r>
            <a:r>
              <a:rPr lang="en-US" altLang="zh-CN" sz="2600" b="1">
                <a:sym typeface="+mn-ea"/>
              </a:rPr>
              <a:t> (most recent call last):</a:t>
            </a:r>
            <a:endParaRPr lang="zh-CN" altLang="zh-CN" sz="2600" b="1" dirty="0"/>
          </a:p>
          <a:p>
            <a:pPr>
              <a:lnSpc>
                <a:spcPct val="110000"/>
              </a:lnSpc>
            </a:pPr>
            <a:r>
              <a:rPr lang="en-US" altLang="zh-CN" sz="2600" b="1">
                <a:sym typeface="+mn-ea"/>
              </a:rPr>
              <a:t>  File "&lt;pyshell#111&gt;", line 1, in &lt;module&gt;</a:t>
            </a:r>
            <a:endParaRPr lang="zh-CN" altLang="zh-CN" sz="2600" b="1" dirty="0"/>
          </a:p>
          <a:p>
            <a:pPr>
              <a:lnSpc>
                <a:spcPct val="110000"/>
              </a:lnSpc>
            </a:pPr>
            <a:r>
              <a:rPr lang="en-US" altLang="zh-CN" sz="2600" b="1">
                <a:sym typeface="+mn-ea"/>
              </a:rPr>
              <a:t>    sum(dict1)</a:t>
            </a:r>
            <a:endParaRPr lang="zh-CN" altLang="zh-CN" sz="2600" b="1" dirty="0"/>
          </a:p>
          <a:p>
            <a:pPr>
              <a:lnSpc>
                <a:spcPct val="110000"/>
              </a:lnSpc>
            </a:pPr>
            <a:r>
              <a:rPr lang="en-US" altLang="zh-CN" sz="2600" b="1" dirty="0" err="1">
                <a:sym typeface="+mn-ea"/>
              </a:rPr>
              <a:t>TypeError</a:t>
            </a:r>
            <a:r>
              <a:rPr lang="en-US" altLang="zh-CN" sz="2600" b="1">
                <a:sym typeface="+mn-ea"/>
              </a:rPr>
              <a:t>: unsupported operand type(s) for +: '</a:t>
            </a:r>
            <a:r>
              <a:rPr lang="en-US" altLang="zh-CN" sz="2600" b="1" dirty="0" err="1">
                <a:sym typeface="+mn-ea"/>
              </a:rPr>
              <a:t>int</a:t>
            </a:r>
            <a:r>
              <a:rPr lang="en-US" altLang="zh-CN" sz="2600" b="1">
                <a:sym typeface="+mn-ea"/>
              </a:rPr>
              <a:t>' and '</a:t>
            </a:r>
            <a:r>
              <a:rPr lang="en-US" altLang="zh-CN" sz="2600" b="1" dirty="0" err="1">
                <a:sym typeface="+mn-ea"/>
              </a:rPr>
              <a:t>str</a:t>
            </a:r>
            <a:r>
              <a:rPr lang="en-US" altLang="zh-CN" sz="2600" b="1">
                <a:sym typeface="+mn-ea"/>
              </a:rPr>
              <a:t>'</a:t>
            </a:r>
            <a:endParaRPr lang="zh-CN" altLang="en-US" sz="2600" b="1" dirty="0"/>
          </a:p>
          <a:p>
            <a:pPr>
              <a:lnSpc>
                <a:spcPct val="110000"/>
              </a:lnSpc>
            </a:pPr>
            <a:endParaRPr lang="en-US" altLang="zh-CN" sz="2600" b="1" smtClean="0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2600" b="1" smtClean="0">
                <a:sym typeface="+mn-ea"/>
              </a:rPr>
              <a:t>&gt;&gt;&gt; </a:t>
            </a:r>
            <a:r>
              <a:rPr lang="en-US" altLang="zh-CN" sz="2600" b="1">
                <a:sym typeface="+mn-ea"/>
              </a:rPr>
              <a:t>sum(</a:t>
            </a:r>
            <a:r>
              <a:rPr lang="en-US" altLang="zh-CN" sz="2600" b="1">
                <a:solidFill>
                  <a:srgbClr val="FF0000"/>
                </a:solidFill>
                <a:sym typeface="+mn-ea"/>
              </a:rPr>
              <a:t>dict1.values()</a:t>
            </a:r>
            <a:r>
              <a:rPr lang="en-US" altLang="zh-CN" sz="2600" b="1">
                <a:sym typeface="+mn-ea"/>
              </a:rPr>
              <a:t>) </a:t>
            </a:r>
            <a:r>
              <a:rPr lang="en-US" altLang="zh-CN" sz="2600" b="1">
                <a:solidFill>
                  <a:srgbClr val="FF0000"/>
                </a:solidFill>
                <a:sym typeface="+mn-ea"/>
              </a:rPr>
              <a:t># values()</a:t>
            </a:r>
            <a:r>
              <a:rPr altLang="zh-CN" sz="2600" b="1">
                <a:solidFill>
                  <a:srgbClr val="FF0000"/>
                </a:solidFill>
                <a:sym typeface="+mn-ea"/>
              </a:rPr>
              <a:t>获取的是字典元素的</a:t>
            </a:r>
            <a:r>
              <a:rPr lang="en-US" altLang="zh-CN" sz="2600" b="1">
                <a:solidFill>
                  <a:srgbClr val="FF0000"/>
                </a:solidFill>
                <a:sym typeface="+mn-ea"/>
              </a:rPr>
              <a:t>”</a:t>
            </a:r>
            <a:r>
              <a:rPr altLang="zh-CN" sz="2600" b="1">
                <a:solidFill>
                  <a:srgbClr val="FF0000"/>
                </a:solidFill>
                <a:sym typeface="+mn-ea"/>
              </a:rPr>
              <a:t>值</a:t>
            </a:r>
            <a:r>
              <a:rPr lang="en-US" altLang="zh-CN" sz="2600" b="1">
                <a:solidFill>
                  <a:srgbClr val="FF0000"/>
                </a:solidFill>
                <a:sym typeface="+mn-ea"/>
              </a:rPr>
              <a:t>”(</a:t>
            </a:r>
            <a:r>
              <a:rPr altLang="zh-CN" sz="2600" b="1">
                <a:solidFill>
                  <a:srgbClr val="FF0000"/>
                </a:solidFill>
                <a:sym typeface="+mn-ea"/>
              </a:rPr>
              <a:t>数值型</a:t>
            </a:r>
            <a:r>
              <a:rPr lang="en-US" altLang="zh-CN" sz="2600" b="1">
                <a:solidFill>
                  <a:srgbClr val="FF0000"/>
                </a:solidFill>
                <a:sym typeface="+mn-ea"/>
              </a:rPr>
              <a:t>)</a:t>
            </a:r>
            <a:r>
              <a:rPr altLang="zh-CN" sz="2600" b="1">
                <a:solidFill>
                  <a:srgbClr val="FF0000"/>
                </a:solidFill>
                <a:sym typeface="+mn-ea"/>
              </a:rPr>
              <a:t>的迭代器</a:t>
            </a:r>
            <a:endParaRPr lang="zh-CN" altLang="zh-CN" sz="2600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600" b="1">
                <a:sym typeface="+mn-ea"/>
              </a:rPr>
              <a:t>6</a:t>
            </a:r>
            <a:endParaRPr lang="zh-CN" altLang="zh-CN" sz="2600" b="1" dirty="0"/>
          </a:p>
          <a:p>
            <a:pPr>
              <a:lnSpc>
                <a:spcPct val="110000"/>
              </a:lnSpc>
            </a:pPr>
            <a:r>
              <a:rPr lang="en-US" altLang="zh-CN" sz="2600" b="1">
                <a:sym typeface="+mn-ea"/>
              </a:rPr>
              <a:t>&gt;&gt;&gt; sorted(dict1)             </a:t>
            </a:r>
            <a:r>
              <a:rPr lang="en-US" altLang="zh-CN" sz="2600" b="1" smtClean="0">
                <a:sym typeface="+mn-ea"/>
              </a:rPr>
              <a:t>       </a:t>
            </a:r>
            <a:r>
              <a:rPr lang="en-US" altLang="zh-CN" sz="26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600" b="1">
                <a:solidFill>
                  <a:srgbClr val="FF0000"/>
                </a:solidFill>
                <a:sym typeface="+mn-ea"/>
              </a:rPr>
              <a:t>对“键”排序，返回的是排序后的列表</a:t>
            </a:r>
            <a:endParaRPr lang="zh-CN" altLang="zh-CN" sz="2600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600" b="1">
                <a:sym typeface="+mn-ea"/>
              </a:rPr>
              <a:t>['a', 'b', 'c']</a:t>
            </a:r>
            <a:endParaRPr lang="zh-CN" altLang="zh-CN" sz="2600" b="1" dirty="0"/>
          </a:p>
          <a:p>
            <a:pPr>
              <a:lnSpc>
                <a:spcPct val="110000"/>
              </a:lnSpc>
            </a:pPr>
            <a:r>
              <a:rPr lang="en-US" altLang="zh-CN" sz="2600" b="1">
                <a:sym typeface="+mn-ea"/>
              </a:rPr>
              <a:t>&gt;&gt;&gt; sorted(dict1.values())      </a:t>
            </a:r>
            <a:r>
              <a:rPr lang="en-US" altLang="zh-CN" sz="26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600" b="1">
                <a:solidFill>
                  <a:srgbClr val="FF0000"/>
                </a:solidFill>
                <a:sym typeface="+mn-ea"/>
              </a:rPr>
              <a:t>对“值”排序，返回的是排序后的列表</a:t>
            </a:r>
            <a:endParaRPr lang="zh-CN" altLang="zh-CN" sz="2600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600" b="1">
                <a:sym typeface="+mn-ea"/>
              </a:rPr>
              <a:t>[1, 2, 3]</a:t>
            </a:r>
            <a:endParaRPr lang="zh-CN" altLang="en-US" sz="26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-635"/>
            <a:ext cx="12192000" cy="685863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altLang="zh-CN" sz="2600" b="1" smtClean="0">
              <a:sym typeface="+mn-ea"/>
            </a:endParaRPr>
          </a:p>
          <a:p>
            <a:pPr>
              <a:lnSpc>
                <a:spcPct val="110000"/>
              </a:lnSpc>
            </a:pPr>
            <a:endParaRPr lang="en-US" altLang="zh-CN" sz="2600" b="1" smtClean="0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2600" b="1" smtClean="0">
                <a:sym typeface="+mn-ea"/>
              </a:rPr>
              <a:t>&gt;&gt;&gt; </a:t>
            </a:r>
            <a:r>
              <a:rPr lang="en-US" altLang="zh-CN" sz="2600" b="1">
                <a:sym typeface="+mn-ea"/>
              </a:rPr>
              <a:t>dict1 = {'a': 1, 'b': 2, 'c': 3}</a:t>
            </a:r>
            <a:endParaRPr lang="zh-CN" altLang="zh-CN" sz="2600" b="1" dirty="0"/>
          </a:p>
          <a:p>
            <a:pPr>
              <a:lnSpc>
                <a:spcPct val="110000"/>
              </a:lnSpc>
            </a:pPr>
            <a:r>
              <a:rPr lang="en-US" altLang="zh-CN" sz="2600" b="1">
                <a:sym typeface="+mn-ea"/>
              </a:rPr>
              <a:t>&gt;&gt;&gt; dict2 = {'d': 4, 'e': 5, 'f': 6}</a:t>
            </a:r>
            <a:endParaRPr lang="zh-CN" altLang="zh-CN" sz="2600" b="1" dirty="0"/>
          </a:p>
          <a:p>
            <a:pPr>
              <a:lnSpc>
                <a:spcPct val="110000"/>
              </a:lnSpc>
            </a:pPr>
            <a:r>
              <a:rPr lang="en-US" altLang="zh-CN" sz="2600" b="1">
                <a:sym typeface="+mn-ea"/>
              </a:rPr>
              <a:t>&gt;&gt;&gt; zip(dict1, dict2)           </a:t>
            </a:r>
            <a:r>
              <a:rPr lang="en-US" altLang="zh-CN" sz="2600" b="1" smtClean="0">
                <a:sym typeface="+mn-ea"/>
              </a:rPr>
              <a:t>   </a:t>
            </a:r>
            <a:r>
              <a:rPr lang="en-US" altLang="zh-CN" sz="2600" b="1">
                <a:solidFill>
                  <a:srgbClr val="FF0000"/>
                </a:solidFill>
                <a:sym typeface="+mn-ea"/>
              </a:rPr>
              <a:t># zip()</a:t>
            </a:r>
            <a:r>
              <a:rPr altLang="zh-CN" sz="2600" b="1">
                <a:solidFill>
                  <a:srgbClr val="FF0000"/>
                </a:solidFill>
                <a:sym typeface="+mn-ea"/>
              </a:rPr>
              <a:t>返回的是</a:t>
            </a:r>
            <a:r>
              <a:rPr lang="en-US" altLang="zh-CN" sz="2600" b="1">
                <a:solidFill>
                  <a:srgbClr val="FF0000"/>
                </a:solidFill>
                <a:sym typeface="+mn-ea"/>
              </a:rPr>
              <a:t>zip</a:t>
            </a:r>
            <a:r>
              <a:rPr altLang="zh-CN" sz="2600" b="1">
                <a:solidFill>
                  <a:srgbClr val="FF0000"/>
                </a:solidFill>
                <a:sym typeface="+mn-ea"/>
              </a:rPr>
              <a:t>对象，不能直接输出</a:t>
            </a:r>
            <a:endParaRPr lang="zh-CN" altLang="zh-CN" sz="2600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600" b="1">
                <a:sym typeface="+mn-ea"/>
              </a:rPr>
              <a:t>&lt;zip object at 0x0000000003351C48&gt;</a:t>
            </a:r>
            <a:endParaRPr lang="zh-CN" altLang="zh-CN" sz="2600" b="1" dirty="0"/>
          </a:p>
          <a:p>
            <a:pPr>
              <a:lnSpc>
                <a:spcPct val="110000"/>
              </a:lnSpc>
            </a:pPr>
            <a:r>
              <a:rPr lang="en-US" altLang="zh-CN" sz="2600" b="1">
                <a:sym typeface="+mn-ea"/>
              </a:rPr>
              <a:t>&gt;&gt;&gt; </a:t>
            </a:r>
            <a:r>
              <a:rPr lang="en-US" altLang="zh-CN" sz="2600" b="1" dirty="0" err="1">
                <a:sym typeface="+mn-ea"/>
              </a:rPr>
              <a:t>dict</a:t>
            </a:r>
            <a:r>
              <a:rPr lang="en-US" altLang="zh-CN" sz="2600" b="1">
                <a:sym typeface="+mn-ea"/>
              </a:rPr>
              <a:t>(zip(dict1, dict2))      </a:t>
            </a:r>
            <a:r>
              <a:rPr lang="en-US" altLang="zh-CN" sz="26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600" b="1">
                <a:solidFill>
                  <a:srgbClr val="FF0000"/>
                </a:solidFill>
                <a:sym typeface="+mn-ea"/>
              </a:rPr>
              <a:t>使用</a:t>
            </a:r>
            <a:r>
              <a:rPr lang="en-US" altLang="zh-CN" sz="2600" b="1" dirty="0" err="1">
                <a:solidFill>
                  <a:srgbClr val="FF0000"/>
                </a:solidFill>
                <a:sym typeface="+mn-ea"/>
              </a:rPr>
              <a:t>dict</a:t>
            </a:r>
            <a:r>
              <a:rPr lang="en-US" altLang="zh-CN" sz="2600" b="1">
                <a:solidFill>
                  <a:srgbClr val="FF0000"/>
                </a:solidFill>
                <a:sym typeface="+mn-ea"/>
              </a:rPr>
              <a:t>()</a:t>
            </a:r>
            <a:r>
              <a:rPr altLang="zh-CN" sz="2600" b="1">
                <a:solidFill>
                  <a:srgbClr val="FF0000"/>
                </a:solidFill>
                <a:sym typeface="+mn-ea"/>
              </a:rPr>
              <a:t>方法将</a:t>
            </a:r>
            <a:r>
              <a:rPr lang="en-US" altLang="zh-CN" sz="2600" b="1">
                <a:solidFill>
                  <a:srgbClr val="FF0000"/>
                </a:solidFill>
                <a:sym typeface="+mn-ea"/>
              </a:rPr>
              <a:t>zip</a:t>
            </a:r>
            <a:r>
              <a:rPr altLang="zh-CN" sz="2600" b="1">
                <a:solidFill>
                  <a:srgbClr val="FF0000"/>
                </a:solidFill>
                <a:sym typeface="+mn-ea"/>
              </a:rPr>
              <a:t>对象转换为字典</a:t>
            </a:r>
            <a:endParaRPr lang="zh-CN" altLang="zh-CN" sz="2600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600" b="1">
                <a:sym typeface="+mn-ea"/>
              </a:rPr>
              <a:t>{'a': 'e', 'b': 'f', 'c': 'd'}</a:t>
            </a:r>
            <a:endParaRPr lang="zh-CN" altLang="zh-CN" sz="2600" b="1" dirty="0"/>
          </a:p>
          <a:p>
            <a:pPr>
              <a:lnSpc>
                <a:spcPct val="110000"/>
              </a:lnSpc>
            </a:pPr>
            <a:endParaRPr lang="zh-CN" altLang="en-US" sz="26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5852160" y="3244850"/>
            <a:ext cx="487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 err="1">
                <a:sym typeface="+mn-ea"/>
              </a:rPr>
              <a:t>len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-635"/>
            <a:ext cx="12192000" cy="685863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600" b="1" smtClean="0">
                <a:sym typeface="+mn-ea"/>
              </a:rPr>
              <a:t>&gt;&gt;&gt; </a:t>
            </a:r>
            <a:r>
              <a:rPr lang="en-US" altLang="zh-CN" sz="2600" b="1">
                <a:sym typeface="+mn-ea"/>
              </a:rPr>
              <a:t>dict1 = {'a': 1, 'b': 2, 'c': 3}</a:t>
            </a:r>
            <a:endParaRPr lang="zh-CN" altLang="zh-CN" sz="2600" b="1" dirty="0"/>
          </a:p>
          <a:p>
            <a:pPr>
              <a:lnSpc>
                <a:spcPct val="110000"/>
              </a:lnSpc>
            </a:pPr>
            <a:r>
              <a:rPr lang="en-US" altLang="zh-CN" sz="2600" b="1">
                <a:sym typeface="+mn-ea"/>
              </a:rPr>
              <a:t>&gt;&gt;&gt; enumerate(dict1)  </a:t>
            </a:r>
            <a:endParaRPr lang="en-US" altLang="zh-CN" sz="2600" b="1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2600" b="1">
                <a:sym typeface="+mn-ea"/>
              </a:rPr>
              <a:t>                         </a:t>
            </a:r>
            <a:r>
              <a:rPr lang="en-US" altLang="zh-CN" sz="2600" b="1">
                <a:solidFill>
                  <a:srgbClr val="FF0000"/>
                </a:solidFill>
                <a:sym typeface="+mn-ea"/>
              </a:rPr>
              <a:t># enumerate ()</a:t>
            </a:r>
            <a:r>
              <a:rPr altLang="zh-CN" sz="2600" b="1">
                <a:solidFill>
                  <a:srgbClr val="FF0000"/>
                </a:solidFill>
                <a:sym typeface="+mn-ea"/>
              </a:rPr>
              <a:t>返回的是</a:t>
            </a:r>
            <a:r>
              <a:rPr lang="en-US" altLang="zh-CN" sz="2600" b="1">
                <a:solidFill>
                  <a:srgbClr val="FF0000"/>
                </a:solidFill>
                <a:sym typeface="+mn-ea"/>
              </a:rPr>
              <a:t>enumerate</a:t>
            </a:r>
            <a:r>
              <a:rPr altLang="zh-CN" sz="2600" b="1">
                <a:solidFill>
                  <a:srgbClr val="FF0000"/>
                </a:solidFill>
                <a:sym typeface="+mn-ea"/>
              </a:rPr>
              <a:t>对象，不能直接输出</a:t>
            </a:r>
            <a:endParaRPr lang="zh-CN" altLang="zh-CN" sz="2600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600" b="1">
                <a:sym typeface="+mn-ea"/>
              </a:rPr>
              <a:t>&lt;enumerate object at 0x000000000335ECF0&gt;</a:t>
            </a:r>
            <a:endParaRPr lang="zh-CN" altLang="zh-CN" sz="2600" b="1" dirty="0"/>
          </a:p>
          <a:p>
            <a:pPr>
              <a:lnSpc>
                <a:spcPct val="110000"/>
              </a:lnSpc>
            </a:pPr>
            <a:r>
              <a:rPr lang="en-US" altLang="zh-CN" sz="2600" b="1">
                <a:sym typeface="+mn-ea"/>
              </a:rPr>
              <a:t>&gt;&gt;&gt; </a:t>
            </a:r>
            <a:r>
              <a:rPr lang="en-US" altLang="zh-CN" sz="2600" b="1" dirty="0" err="1">
                <a:sym typeface="+mn-ea"/>
              </a:rPr>
              <a:t>dict</a:t>
            </a:r>
            <a:r>
              <a:rPr lang="en-US" altLang="zh-CN" sz="2600" b="1">
                <a:sym typeface="+mn-ea"/>
              </a:rPr>
              <a:t>(enumerate(dict1))    </a:t>
            </a:r>
            <a:r>
              <a:rPr lang="en-US" altLang="zh-CN" sz="26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600" b="1">
                <a:solidFill>
                  <a:srgbClr val="FF0000"/>
                </a:solidFill>
                <a:sym typeface="+mn-ea"/>
              </a:rPr>
              <a:t>使用</a:t>
            </a:r>
            <a:r>
              <a:rPr lang="en-US" altLang="zh-CN" sz="2600" b="1" dirty="0" err="1">
                <a:solidFill>
                  <a:srgbClr val="FF0000"/>
                </a:solidFill>
                <a:sym typeface="+mn-ea"/>
              </a:rPr>
              <a:t>dict</a:t>
            </a:r>
            <a:r>
              <a:rPr lang="en-US" altLang="zh-CN" sz="2600" b="1">
                <a:solidFill>
                  <a:srgbClr val="FF0000"/>
                </a:solidFill>
                <a:sym typeface="+mn-ea"/>
              </a:rPr>
              <a:t>()</a:t>
            </a:r>
            <a:r>
              <a:rPr altLang="zh-CN" sz="2600" b="1">
                <a:solidFill>
                  <a:srgbClr val="FF0000"/>
                </a:solidFill>
                <a:sym typeface="+mn-ea"/>
              </a:rPr>
              <a:t>方法将</a:t>
            </a:r>
            <a:r>
              <a:rPr lang="en-US" altLang="zh-CN" sz="2600" b="1">
                <a:solidFill>
                  <a:srgbClr val="FF0000"/>
                </a:solidFill>
                <a:sym typeface="+mn-ea"/>
              </a:rPr>
              <a:t>enumerate</a:t>
            </a:r>
            <a:r>
              <a:rPr altLang="zh-CN" sz="2600" b="1">
                <a:solidFill>
                  <a:srgbClr val="FF0000"/>
                </a:solidFill>
                <a:sym typeface="+mn-ea"/>
              </a:rPr>
              <a:t>对象转换为字典</a:t>
            </a:r>
            <a:endParaRPr lang="zh-CN" altLang="zh-CN" sz="2600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600" b="1">
                <a:sym typeface="+mn-ea"/>
              </a:rPr>
              <a:t>{0: 'a', 1: 'b', 2: 'c'}</a:t>
            </a:r>
            <a:endParaRPr lang="zh-CN" altLang="zh-CN" sz="2600" b="1" dirty="0"/>
          </a:p>
          <a:p>
            <a:pPr>
              <a:lnSpc>
                <a:spcPct val="110000"/>
              </a:lnSpc>
            </a:pPr>
            <a:r>
              <a:rPr lang="en-US" altLang="zh-CN" sz="2600" b="1">
                <a:sym typeface="+mn-ea"/>
              </a:rPr>
              <a:t>&gt;&gt;&gt; all(dict1)               </a:t>
            </a:r>
            <a:r>
              <a:rPr lang="en-US" altLang="zh-CN" sz="2600" b="1" smtClean="0">
                <a:sym typeface="+mn-ea"/>
              </a:rPr>
              <a:t>          </a:t>
            </a:r>
            <a:r>
              <a:rPr lang="en-US" altLang="zh-CN" sz="26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600" b="1">
                <a:solidFill>
                  <a:srgbClr val="FF0000"/>
                </a:solidFill>
                <a:sym typeface="+mn-ea"/>
              </a:rPr>
              <a:t>所有元素的“键”都为</a:t>
            </a:r>
            <a:r>
              <a:rPr lang="en-US" altLang="zh-CN" sz="2600" b="1">
                <a:solidFill>
                  <a:srgbClr val="FF0000"/>
                </a:solidFill>
                <a:sym typeface="+mn-ea"/>
              </a:rPr>
              <a:t>True</a:t>
            </a:r>
            <a:endParaRPr lang="en-US" altLang="zh-CN" sz="2600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600" b="1">
                <a:sym typeface="+mn-ea"/>
              </a:rPr>
              <a:t>True</a:t>
            </a:r>
            <a:endParaRPr lang="zh-CN" altLang="zh-CN" sz="2600" b="1" dirty="0"/>
          </a:p>
          <a:p>
            <a:pPr>
              <a:lnSpc>
                <a:spcPct val="110000"/>
              </a:lnSpc>
            </a:pPr>
            <a:r>
              <a:rPr lang="en-US" altLang="zh-CN" sz="2600" b="1">
                <a:sym typeface="+mn-ea"/>
              </a:rPr>
              <a:t>&gt;&gt;&gt; any(dict1)</a:t>
            </a:r>
            <a:endParaRPr lang="zh-CN" altLang="zh-CN" sz="2600" b="1" dirty="0"/>
          </a:p>
          <a:p>
            <a:pPr>
              <a:lnSpc>
                <a:spcPct val="110000"/>
              </a:lnSpc>
            </a:pPr>
            <a:r>
              <a:rPr lang="en-US" altLang="zh-CN" sz="2600" b="1" smtClean="0">
                <a:sym typeface="+mn-ea"/>
              </a:rPr>
              <a:t>True</a:t>
            </a:r>
            <a:endParaRPr lang="zh-CN" altLang="en-US" sz="26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368" y="27732"/>
            <a:ext cx="10852150" cy="716915"/>
          </a:xfrm>
        </p:spPr>
        <p:txBody>
          <a:bodyPr/>
          <a:lstStyle/>
          <a:p>
            <a:r>
              <a:rPr lang="en-US" altLang="zh-CN" sz="2800" dirty="0" smtClean="0"/>
              <a:t>7.1.5 </a:t>
            </a:r>
            <a:r>
              <a:rPr lang="zh-CN" altLang="en-US" sz="2800" dirty="0" smtClean="0"/>
              <a:t>字典</a:t>
            </a:r>
            <a:r>
              <a:rPr lang="zh-CN" altLang="en-US" sz="2800" dirty="0"/>
              <a:t>对象的常用方法</a:t>
            </a:r>
            <a:endParaRPr lang="zh-CN" altLang="en-US" sz="28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77470" y="510540"/>
          <a:ext cx="12037695" cy="6238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0090"/>
                <a:gridCol w="8777605"/>
              </a:tblGrid>
              <a:tr h="27940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方法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功能说明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58165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dict.fromkeys(</a:t>
                      </a:r>
                      <a:r>
                        <a:rPr lang="en-US" sz="1800" kern="100" dirty="0" err="1">
                          <a:effectLst/>
                        </a:rPr>
                        <a:t>seq</a:t>
                      </a:r>
                      <a:r>
                        <a:rPr lang="en-US" sz="1800" kern="100" dirty="0">
                          <a:effectLst/>
                        </a:rPr>
                        <a:t>[, value])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 smtClean="0">
                          <a:effectLst/>
                        </a:rPr>
                        <a:t>创建</a:t>
                      </a:r>
                      <a:r>
                        <a:rPr lang="zh-CN" sz="1800" kern="100" dirty="0">
                          <a:effectLst/>
                        </a:rPr>
                        <a:t>一个新字典，以序列</a:t>
                      </a:r>
                      <a:r>
                        <a:rPr lang="en-US" sz="1800" kern="100" dirty="0" err="1">
                          <a:effectLst/>
                        </a:rPr>
                        <a:t>seq</a:t>
                      </a:r>
                      <a:r>
                        <a:rPr lang="zh-CN" sz="1800" kern="100" dirty="0">
                          <a:effectLst/>
                        </a:rPr>
                        <a:t>中元素做字典的键，</a:t>
                      </a:r>
                      <a:r>
                        <a:rPr lang="en-US" sz="1800" kern="100" dirty="0">
                          <a:effectLst/>
                        </a:rPr>
                        <a:t>value</a:t>
                      </a:r>
                      <a:r>
                        <a:rPr lang="zh-CN" sz="1800" kern="100" dirty="0">
                          <a:effectLst/>
                        </a:rPr>
                        <a:t>为字典所有键对应的初始值。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485140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dict.get</a:t>
                      </a:r>
                      <a:r>
                        <a:rPr lang="en-US" sz="1800" kern="100" dirty="0">
                          <a:effectLst/>
                        </a:rPr>
                        <a:t>(key, default=None)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返回指定键的值，如果值不在字典中则返回默认值。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726440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key in </a:t>
                      </a:r>
                      <a:r>
                        <a:rPr lang="en-US" sz="1800" kern="100" dirty="0" err="1">
                          <a:effectLst/>
                        </a:rPr>
                        <a:t>dict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 smtClean="0">
                          <a:effectLst/>
                        </a:rPr>
                        <a:t>判</a:t>
                      </a:r>
                      <a:r>
                        <a:rPr lang="zh-CN" sz="1800" kern="100" dirty="0">
                          <a:effectLst/>
                        </a:rPr>
                        <a:t>断键是否存在于字典中，如果键在字典</a:t>
                      </a:r>
                      <a:r>
                        <a:rPr lang="en-US" sz="1800" kern="100" dirty="0" err="1">
                          <a:effectLst/>
                        </a:rPr>
                        <a:t>dict</a:t>
                      </a:r>
                      <a:r>
                        <a:rPr lang="zh-CN" sz="1800" kern="100" dirty="0">
                          <a:effectLst/>
                        </a:rPr>
                        <a:t>里返回</a:t>
                      </a:r>
                      <a:r>
                        <a:rPr lang="en-US" sz="1800" kern="100" dirty="0">
                          <a:effectLst/>
                        </a:rPr>
                        <a:t>True</a:t>
                      </a:r>
                      <a:r>
                        <a:rPr lang="zh-CN" sz="1800" kern="100" dirty="0">
                          <a:effectLst/>
                        </a:rPr>
                        <a:t>，否则返回</a:t>
                      </a:r>
                      <a:r>
                        <a:rPr lang="en-US" sz="1800" kern="100" dirty="0">
                          <a:effectLst/>
                        </a:rPr>
                        <a:t>False</a:t>
                      </a:r>
                      <a:r>
                        <a:rPr lang="zh-CN" sz="1800" kern="100" dirty="0">
                          <a:effectLst/>
                        </a:rPr>
                        <a:t>。而</a:t>
                      </a:r>
                      <a:r>
                        <a:rPr lang="en-US" sz="1800" kern="100" dirty="0">
                          <a:effectLst/>
                        </a:rPr>
                        <a:t>not in</a:t>
                      </a:r>
                      <a:r>
                        <a:rPr lang="zh-CN" sz="1800" kern="100" dirty="0">
                          <a:effectLst/>
                        </a:rPr>
                        <a:t>操作符刚好</a:t>
                      </a:r>
                      <a:r>
                        <a:rPr lang="zh-CN" sz="1800" kern="100" dirty="0" smtClean="0">
                          <a:effectLst/>
                        </a:rPr>
                        <a:t>相反</a:t>
                      </a:r>
                      <a:r>
                        <a:rPr lang="zh-CN" altLang="en-US" sz="1800" kern="100" dirty="0" smtClean="0">
                          <a:effectLst/>
                        </a:rPr>
                        <a:t>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58800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dict.items</a:t>
                      </a:r>
                      <a:r>
                        <a:rPr lang="en-US" sz="1800" kern="100" dirty="0">
                          <a:effectLst/>
                        </a:rPr>
                        <a:t>()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以列表形式（并非直接的列表，若要返回列表值还需调用</a:t>
                      </a:r>
                      <a:r>
                        <a:rPr lang="en-US" sz="1800" kern="100" dirty="0">
                          <a:effectLst/>
                        </a:rPr>
                        <a:t>list()</a:t>
                      </a:r>
                      <a:r>
                        <a:rPr lang="zh-CN" sz="1800" kern="100" dirty="0">
                          <a:effectLst/>
                        </a:rPr>
                        <a:t>函数）返回可遍历的</a:t>
                      </a: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zh-CN" sz="1800" kern="100" dirty="0">
                          <a:effectLst/>
                        </a:rPr>
                        <a:t>键</a:t>
                      </a:r>
                      <a:r>
                        <a:rPr lang="en-US" sz="1800" kern="100" dirty="0">
                          <a:effectLst/>
                        </a:rPr>
                        <a:t>, </a:t>
                      </a:r>
                      <a:r>
                        <a:rPr lang="zh-CN" sz="1800" kern="100" dirty="0">
                          <a:effectLst/>
                        </a:rPr>
                        <a:t>值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r>
                        <a:rPr lang="zh-CN" sz="1800" kern="100" dirty="0">
                          <a:effectLst/>
                        </a:rPr>
                        <a:t>元组数组。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58165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dict.keys()</a:t>
                      </a:r>
                      <a:endParaRPr lang="zh-CN" sz="18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返回一个可迭代对象，可以使用</a:t>
                      </a:r>
                      <a:r>
                        <a:rPr lang="en-US" sz="1800" kern="100" dirty="0">
                          <a:effectLst/>
                        </a:rPr>
                        <a:t>list()</a:t>
                      </a:r>
                      <a:r>
                        <a:rPr lang="zh-CN" sz="1800" kern="100" dirty="0">
                          <a:effectLst/>
                        </a:rPr>
                        <a:t>来转换为列表，列表内容为字典中的所有键。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58800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dict.values()</a:t>
                      </a:r>
                      <a:endParaRPr lang="zh-CN" sz="18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 smtClean="0">
                          <a:effectLst/>
                        </a:rPr>
                        <a:t>返回一个可迭代对象，可以使用</a:t>
                      </a:r>
                      <a:r>
                        <a:rPr lang="en-US" sz="1800" kern="100" dirty="0" smtClean="0">
                          <a:effectLst/>
                        </a:rPr>
                        <a:t>list()</a:t>
                      </a:r>
                      <a:r>
                        <a:rPr lang="zh-CN" sz="1800" kern="100" dirty="0" smtClean="0">
                          <a:effectLst/>
                        </a:rPr>
                        <a:t>来转换为列表，列表内容为字典中的所有值。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58165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dict.setdefault</a:t>
                      </a:r>
                      <a:r>
                        <a:rPr lang="en-US" sz="1800" kern="100" dirty="0">
                          <a:effectLst/>
                        </a:rPr>
                        <a:t>(key, default=None)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和</a:t>
                      </a:r>
                      <a:r>
                        <a:rPr lang="en-US" sz="1800" kern="100" dirty="0">
                          <a:effectLst/>
                        </a:rPr>
                        <a:t>get()</a:t>
                      </a:r>
                      <a:r>
                        <a:rPr lang="zh-CN" sz="1800" kern="100" dirty="0">
                          <a:effectLst/>
                        </a:rPr>
                        <a:t>方法类似，如果键不在字典中，将添加键并设置值为默认值。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279400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dict.update</a:t>
                      </a:r>
                      <a:r>
                        <a:rPr lang="en-US" sz="1800" kern="100" dirty="0">
                          <a:effectLst/>
                        </a:rPr>
                        <a:t>(dict2)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把字典参数</a:t>
                      </a:r>
                      <a:r>
                        <a:rPr lang="en-US" sz="1800" kern="100" dirty="0">
                          <a:effectLst/>
                        </a:rPr>
                        <a:t>dict2</a:t>
                      </a:r>
                      <a:r>
                        <a:rPr lang="zh-CN" sz="1800" kern="100" dirty="0">
                          <a:effectLst/>
                        </a:rPr>
                        <a:t>的</a:t>
                      </a:r>
                      <a:r>
                        <a:rPr lang="en-US" sz="1800" kern="100" dirty="0">
                          <a:effectLst/>
                        </a:rPr>
                        <a:t>key/value</a:t>
                      </a:r>
                      <a:r>
                        <a:rPr lang="zh-CN" sz="1800" kern="100" dirty="0">
                          <a:effectLst/>
                        </a:rPr>
                        <a:t>（键</a:t>
                      </a:r>
                      <a:r>
                        <a:rPr lang="en-US" sz="1800" kern="100" dirty="0">
                          <a:effectLst/>
                        </a:rPr>
                        <a:t>/</a:t>
                      </a:r>
                      <a:r>
                        <a:rPr lang="zh-CN" sz="1800" kern="100" dirty="0">
                          <a:effectLst/>
                        </a:rPr>
                        <a:t>值）对更新到字典</a:t>
                      </a:r>
                      <a:r>
                        <a:rPr lang="en-US" sz="1800" kern="100" dirty="0" err="1">
                          <a:effectLst/>
                        </a:rPr>
                        <a:t>dict</a:t>
                      </a:r>
                      <a:r>
                        <a:rPr lang="zh-CN" sz="1800" kern="100" dirty="0">
                          <a:effectLst/>
                        </a:rPr>
                        <a:t>里。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58800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dict.pop(key[, default])</a:t>
                      </a:r>
                      <a:endParaRPr lang="zh-CN" sz="18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删除字典给定键</a:t>
                      </a:r>
                      <a:r>
                        <a:rPr lang="en-US" sz="1800" kern="100" dirty="0">
                          <a:effectLst/>
                        </a:rPr>
                        <a:t>key</a:t>
                      </a:r>
                      <a:r>
                        <a:rPr lang="zh-CN" sz="1800" kern="100" dirty="0">
                          <a:effectLst/>
                        </a:rPr>
                        <a:t>所对应的值，返回值为被删除的值。</a:t>
                      </a:r>
                      <a:r>
                        <a:rPr lang="en-US" sz="1800" kern="100" dirty="0">
                          <a:effectLst/>
                        </a:rPr>
                        <a:t>key</a:t>
                      </a:r>
                      <a:r>
                        <a:rPr lang="zh-CN" sz="1800" kern="100" dirty="0">
                          <a:effectLst/>
                        </a:rPr>
                        <a:t>值若不存在则返回</a:t>
                      </a:r>
                      <a:r>
                        <a:rPr lang="en-US" sz="1800" kern="100" dirty="0">
                          <a:effectLst/>
                        </a:rPr>
                        <a:t>default</a:t>
                      </a:r>
                      <a:r>
                        <a:rPr lang="zh-CN" sz="1800" kern="100" dirty="0">
                          <a:effectLst/>
                        </a:rPr>
                        <a:t>值。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58165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dict.popitem()</a:t>
                      </a:r>
                      <a:endParaRPr lang="zh-CN" sz="18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随机返回并删除字典中的一对键和值（一般删除末尾对）。如果字典为空，调用此方法会抛出</a:t>
                      </a:r>
                      <a:r>
                        <a:rPr lang="en-US" sz="1800" kern="100" dirty="0" err="1">
                          <a:effectLst/>
                        </a:rPr>
                        <a:t>KeyError</a:t>
                      </a:r>
                      <a:r>
                        <a:rPr lang="zh-CN" sz="1800" kern="100" dirty="0">
                          <a:effectLst/>
                        </a:rPr>
                        <a:t>异常。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279400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dict.clear()</a:t>
                      </a:r>
                      <a:endParaRPr lang="zh-CN" sz="18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清空字典所有元素，但字典对象仍保留。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279400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dict.copy</a:t>
                      </a:r>
                      <a:r>
                        <a:rPr lang="en-US" sz="1800" kern="100" dirty="0">
                          <a:effectLst/>
                        </a:rPr>
                        <a:t>()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复制并返回一个新字典。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1</a:t>
            </a:r>
            <a:r>
              <a:rPr smtClean="0">
                <a:sym typeface="+mn-ea"/>
              </a:rPr>
              <a:t>． </a:t>
            </a:r>
            <a:r>
              <a:rPr lang="en-US" altLang="zh-CN" smtClean="0">
                <a:sym typeface="+mn-ea"/>
              </a:rPr>
              <a:t>items</a:t>
            </a:r>
            <a:r>
              <a:rPr lang="en-US" altLang="zh-CN">
                <a:sym typeface="+mn-ea"/>
              </a:rPr>
              <a:t>()</a:t>
            </a:r>
            <a:r>
              <a:rPr>
                <a:sym typeface="+mn-ea"/>
              </a:rPr>
              <a:t>元素、</a:t>
            </a:r>
            <a:r>
              <a:rPr lang="en-US" altLang="zh-CN">
                <a:sym typeface="+mn-ea"/>
              </a:rPr>
              <a:t>keys()</a:t>
            </a:r>
            <a:r>
              <a:rPr>
                <a:sym typeface="+mn-ea"/>
              </a:rPr>
              <a:t>键、</a:t>
            </a:r>
            <a:r>
              <a:rPr lang="en-US" altLang="zh-CN">
                <a:sym typeface="+mn-ea"/>
              </a:rPr>
              <a:t>values()</a:t>
            </a:r>
            <a:r>
              <a:rPr>
                <a:sym typeface="+mn-ea"/>
              </a:rPr>
              <a:t>值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304165" y="1717040"/>
          <a:ext cx="11684635" cy="3059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7885"/>
                <a:gridCol w="9556750"/>
              </a:tblGrid>
              <a:tr h="1019810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dict.items</a:t>
                      </a:r>
                      <a:r>
                        <a:rPr lang="en-US" sz="2000" kern="100" dirty="0">
                          <a:effectLst/>
                        </a:rPr>
                        <a:t>()</a:t>
                      </a:r>
                      <a:endParaRPr lang="en-US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以列表形式（并非直接的列表，若要返回列表值还需调用</a:t>
                      </a:r>
                      <a:r>
                        <a:rPr lang="en-US" sz="2000" kern="100" dirty="0">
                          <a:effectLst/>
                        </a:rPr>
                        <a:t>list()</a:t>
                      </a:r>
                      <a:r>
                        <a:rPr lang="zh-CN" sz="2000" kern="100" dirty="0">
                          <a:effectLst/>
                        </a:rPr>
                        <a:t>函数）返回可遍历的</a:t>
                      </a:r>
                      <a:r>
                        <a:rPr lang="en-US" sz="2000" kern="100" dirty="0">
                          <a:effectLst/>
                        </a:rPr>
                        <a:t>(</a:t>
                      </a:r>
                      <a:r>
                        <a:rPr lang="zh-CN" sz="2000" kern="100" dirty="0">
                          <a:effectLst/>
                        </a:rPr>
                        <a:t>键</a:t>
                      </a:r>
                      <a:r>
                        <a:rPr lang="en-US" sz="2000" kern="100" dirty="0">
                          <a:effectLst/>
                        </a:rPr>
                        <a:t>, </a:t>
                      </a:r>
                      <a:r>
                        <a:rPr lang="zh-CN" sz="2000" kern="100" dirty="0">
                          <a:effectLst/>
                        </a:rPr>
                        <a:t>值</a:t>
                      </a:r>
                      <a:r>
                        <a:rPr lang="en-US" sz="2000" kern="100" dirty="0">
                          <a:effectLst/>
                        </a:rPr>
                        <a:t>)</a:t>
                      </a:r>
                      <a:r>
                        <a:rPr lang="zh-CN" sz="2000" kern="100" dirty="0">
                          <a:effectLst/>
                        </a:rPr>
                        <a:t>元组数组。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1019810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dict.keys()</a:t>
                      </a:r>
                      <a:endParaRPr lang="en-US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返回一个可迭代对象，可以使用</a:t>
                      </a:r>
                      <a:r>
                        <a:rPr lang="en-US" sz="2000" kern="100" dirty="0">
                          <a:effectLst/>
                        </a:rPr>
                        <a:t>list()</a:t>
                      </a:r>
                      <a:r>
                        <a:rPr lang="zh-CN" sz="2000" kern="100" dirty="0">
                          <a:effectLst/>
                        </a:rPr>
                        <a:t>来转换为列表，列表内容为字典中的所有键。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1019810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dict.values()</a:t>
                      </a:r>
                      <a:endParaRPr lang="en-US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 smtClean="0">
                          <a:effectLst/>
                        </a:rPr>
                        <a:t>返回一个可迭代对象，可以使用</a:t>
                      </a:r>
                      <a:r>
                        <a:rPr lang="en-US" sz="2000" kern="100" dirty="0" smtClean="0">
                          <a:effectLst/>
                        </a:rPr>
                        <a:t>list()</a:t>
                      </a:r>
                      <a:r>
                        <a:rPr lang="zh-CN" sz="2000" kern="100" dirty="0" smtClean="0">
                          <a:effectLst/>
                        </a:rPr>
                        <a:t>来转换为列表，列表内容为字典中的所有值。</a:t>
                      </a:r>
                      <a:endParaRPr lang="zh-CN" sz="2000" kern="100" dirty="0" smtClean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0"/>
            <a:ext cx="10852150" cy="716915"/>
          </a:xfrm>
        </p:spPr>
        <p:txBody>
          <a:bodyPr/>
          <a:p>
            <a:r>
              <a:rPr lang="en-US" altLang="zh-CN">
                <a:sym typeface="+mn-ea"/>
              </a:rPr>
              <a:t>1</a:t>
            </a:r>
            <a:r>
              <a:rPr smtClean="0">
                <a:sym typeface="+mn-ea"/>
              </a:rPr>
              <a:t>． </a:t>
            </a:r>
            <a:r>
              <a:rPr lang="en-US" altLang="zh-CN" smtClean="0">
                <a:sym typeface="+mn-ea"/>
              </a:rPr>
              <a:t>items</a:t>
            </a:r>
            <a:r>
              <a:rPr lang="en-US" altLang="zh-CN">
                <a:sym typeface="+mn-ea"/>
              </a:rPr>
              <a:t>()</a:t>
            </a:r>
            <a:r>
              <a:rPr>
                <a:sym typeface="+mn-ea"/>
              </a:rPr>
              <a:t>元素、</a:t>
            </a:r>
            <a:r>
              <a:rPr lang="en-US" altLang="zh-CN">
                <a:sym typeface="+mn-ea"/>
              </a:rPr>
              <a:t>keys()</a:t>
            </a:r>
            <a:r>
              <a:rPr>
                <a:sym typeface="+mn-ea"/>
              </a:rPr>
              <a:t>键、</a:t>
            </a:r>
            <a:r>
              <a:rPr lang="en-US" altLang="zh-CN">
                <a:sym typeface="+mn-ea"/>
              </a:rPr>
              <a:t>values()</a:t>
            </a:r>
            <a:r>
              <a:rPr>
                <a:sym typeface="+mn-ea"/>
              </a:rPr>
              <a:t>值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568960"/>
            <a:ext cx="11380470" cy="621728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dict1 = {'a': 1, 'b': 2, 'c': 3}</a:t>
            </a:r>
            <a:endParaRPr lang="zh-CN" altLang="zh-CN" sz="2400" b="1" dirty="0"/>
          </a:p>
          <a:p>
            <a:r>
              <a:rPr lang="en-US" altLang="zh-CN" sz="2400" b="1">
                <a:sym typeface="+mn-ea"/>
              </a:rPr>
              <a:t>&gt;&gt;&gt; dict1.items()              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获取字典元素（键值对）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r>
              <a:rPr lang="en-US" altLang="zh-CN" sz="2400" b="1" dirty="0" err="1">
                <a:sym typeface="+mn-ea"/>
              </a:rPr>
              <a:t>dict_items</a:t>
            </a:r>
            <a:r>
              <a:rPr lang="en-US" altLang="zh-CN" sz="2400" b="1">
                <a:sym typeface="+mn-ea"/>
              </a:rPr>
              <a:t>([('a', 1), ('b', 2), ('c', 3)])</a:t>
            </a:r>
            <a:endParaRPr lang="zh-CN" altLang="zh-CN" sz="2400" b="1" dirty="0"/>
          </a:p>
          <a:p>
            <a:r>
              <a:rPr lang="en-US" altLang="zh-CN" sz="2400" b="1">
                <a:sym typeface="+mn-ea"/>
              </a:rPr>
              <a:t>&gt;&gt;&gt; list(dict1.items())</a:t>
            </a:r>
            <a:endParaRPr lang="zh-CN" altLang="zh-CN" sz="2400" b="1" dirty="0"/>
          </a:p>
          <a:p>
            <a:r>
              <a:rPr lang="en-US" altLang="zh-CN" sz="2400" b="1">
                <a:sym typeface="+mn-ea"/>
              </a:rPr>
              <a:t>[('a', 1), ('b', 2), ('c', 3)]</a:t>
            </a:r>
            <a:endParaRPr lang="zh-CN" altLang="zh-CN" sz="2400" b="1" dirty="0">
              <a:sym typeface="+mn-ea"/>
            </a:endParaRPr>
          </a:p>
          <a:p>
            <a:endParaRPr lang="zh-CN" altLang="zh-CN" sz="2400" b="1" dirty="0">
              <a:sym typeface="+mn-ea"/>
            </a:endParaRPr>
          </a:p>
          <a:p>
            <a:r>
              <a:rPr lang="zh-CN" altLang="zh-CN" sz="2400" b="1" dirty="0">
                <a:sym typeface="+mn-ea"/>
              </a:rPr>
              <a:t>怎么用：</a:t>
            </a:r>
            <a:r>
              <a:rPr lang="en-US" altLang="zh-CN" sz="2400" b="1" dirty="0">
                <a:sym typeface="+mn-ea"/>
              </a:rPr>
              <a:t>  for i in dict1.items()</a:t>
            </a:r>
            <a:r>
              <a:rPr sz="2400" b="1" dirty="0">
                <a:sym typeface="+mn-ea"/>
              </a:rPr>
              <a:t>：</a:t>
            </a:r>
            <a:endParaRPr sz="2400" b="1" dirty="0">
              <a:sym typeface="+mn-ea"/>
            </a:endParaRPr>
          </a:p>
          <a:p>
            <a:r>
              <a:rPr sz="2400" b="1" dirty="0">
                <a:sym typeface="+mn-ea"/>
              </a:rPr>
              <a:t>这个时候</a:t>
            </a:r>
            <a:r>
              <a:rPr lang="en-US" altLang="zh-CN" sz="2400" b="1" dirty="0">
                <a:sym typeface="+mn-ea"/>
              </a:rPr>
              <a:t>i</a:t>
            </a:r>
            <a:r>
              <a:rPr sz="2400" b="1" dirty="0">
                <a:sym typeface="+mn-ea"/>
              </a:rPr>
              <a:t>就分别为</a:t>
            </a:r>
            <a:r>
              <a:rPr lang="en-US" altLang="zh-CN" sz="2400" b="1">
                <a:sym typeface="+mn-ea"/>
              </a:rPr>
              <a:t>('a', 1)</a:t>
            </a:r>
            <a:r>
              <a:rPr sz="2400" b="1">
                <a:sym typeface="+mn-ea"/>
              </a:rPr>
              <a:t>，</a:t>
            </a:r>
            <a:r>
              <a:rPr lang="en-US" altLang="zh-CN" sz="2400" b="1">
                <a:sym typeface="+mn-ea"/>
              </a:rPr>
              <a:t>('b', 2), ('c', 3)</a:t>
            </a:r>
            <a:endParaRPr lang="en-US" altLang="zh-CN" sz="2400" b="1">
              <a:sym typeface="+mn-ea"/>
            </a:endParaRPr>
          </a:p>
          <a:p>
            <a:r>
              <a:rPr sz="2400" b="1" dirty="0">
                <a:sym typeface="+mn-ea"/>
              </a:rPr>
              <a:t>用</a:t>
            </a:r>
            <a:r>
              <a:rPr lang="en-US" altLang="zh-CN" sz="2400" b="1" dirty="0">
                <a:sym typeface="+mn-ea"/>
              </a:rPr>
              <a:t>i[0]</a:t>
            </a:r>
            <a:r>
              <a:rPr sz="2400" b="1" dirty="0">
                <a:sym typeface="+mn-ea"/>
              </a:rPr>
              <a:t>表示取元组第一个元素，也就是</a:t>
            </a:r>
            <a:r>
              <a:rPr lang="en-US" altLang="zh-CN" sz="2400" b="1" dirty="0">
                <a:sym typeface="+mn-ea"/>
              </a:rPr>
              <a:t>key</a:t>
            </a:r>
            <a:r>
              <a:rPr sz="2400" b="1" dirty="0">
                <a:sym typeface="+mn-ea"/>
              </a:rPr>
              <a:t>，</a:t>
            </a:r>
            <a:endParaRPr sz="2400" b="1" dirty="0">
              <a:sym typeface="+mn-ea"/>
            </a:endParaRPr>
          </a:p>
          <a:p>
            <a:r>
              <a:rPr sz="2400" b="1" dirty="0">
                <a:sym typeface="+mn-ea"/>
              </a:rPr>
              <a:t>用</a:t>
            </a:r>
            <a:r>
              <a:rPr lang="en-US" altLang="zh-CN" sz="2400" b="1" dirty="0">
                <a:sym typeface="+mn-ea"/>
              </a:rPr>
              <a:t>i[1]</a:t>
            </a:r>
            <a:r>
              <a:rPr sz="2400" b="1" dirty="0">
                <a:sym typeface="+mn-ea"/>
              </a:rPr>
              <a:t>表示</a:t>
            </a:r>
            <a:r>
              <a:rPr sz="2400" b="1">
                <a:sym typeface="+mn-ea"/>
              </a:rPr>
              <a:t>取元组第二个元素，也就是</a:t>
            </a:r>
            <a:r>
              <a:rPr lang="en-US" altLang="zh-CN" sz="2400" b="1">
                <a:sym typeface="+mn-ea"/>
              </a:rPr>
              <a:t>value</a:t>
            </a:r>
            <a:endParaRPr lang="en-US" altLang="zh-CN" sz="2400" b="1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0"/>
            <a:ext cx="10852150" cy="716915"/>
          </a:xfrm>
        </p:spPr>
        <p:txBody>
          <a:bodyPr/>
          <a:p>
            <a:r>
              <a:rPr lang="en-US" altLang="zh-CN">
                <a:sym typeface="+mn-ea"/>
              </a:rPr>
              <a:t>1</a:t>
            </a:r>
            <a:r>
              <a:rPr smtClean="0">
                <a:sym typeface="+mn-ea"/>
              </a:rPr>
              <a:t>． </a:t>
            </a:r>
            <a:r>
              <a:rPr lang="en-US" altLang="zh-CN" smtClean="0">
                <a:sym typeface="+mn-ea"/>
              </a:rPr>
              <a:t>items</a:t>
            </a:r>
            <a:r>
              <a:rPr lang="en-US" altLang="zh-CN">
                <a:sym typeface="+mn-ea"/>
              </a:rPr>
              <a:t>()</a:t>
            </a:r>
            <a:r>
              <a:rPr>
                <a:sym typeface="+mn-ea"/>
              </a:rPr>
              <a:t>元素、</a:t>
            </a:r>
            <a:r>
              <a:rPr lang="en-US" altLang="zh-CN">
                <a:sym typeface="+mn-ea"/>
              </a:rPr>
              <a:t>keys()</a:t>
            </a:r>
            <a:r>
              <a:rPr>
                <a:sym typeface="+mn-ea"/>
              </a:rPr>
              <a:t>键、</a:t>
            </a:r>
            <a:r>
              <a:rPr lang="en-US" altLang="zh-CN">
                <a:sym typeface="+mn-ea"/>
              </a:rPr>
              <a:t>values()</a:t>
            </a:r>
            <a:r>
              <a:rPr>
                <a:sym typeface="+mn-ea"/>
              </a:rPr>
              <a:t>值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568960"/>
            <a:ext cx="11380470" cy="6217285"/>
          </a:xfrm>
        </p:spPr>
        <p:txBody>
          <a:bodyPr>
            <a:noAutofit/>
          </a:bodyPr>
          <a:p>
            <a:r>
              <a:rPr lang="en-US" altLang="zh-CN" sz="2400" b="1">
                <a:sym typeface="+mn-ea"/>
              </a:rPr>
              <a:t>&gt;&gt;&gt; dict1 = {'a': 1, 'b': 2, 'c': 3}</a:t>
            </a:r>
            <a:endParaRPr lang="zh-CN" altLang="zh-CN" sz="2400" b="1" dirty="0"/>
          </a:p>
          <a:p>
            <a:r>
              <a:rPr lang="en-US" altLang="zh-CN" sz="2400" b="1">
                <a:sym typeface="+mn-ea"/>
              </a:rPr>
              <a:t>&gt;&gt;&gt; dict1.keys()              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获取字典的键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key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r>
              <a:rPr lang="en-US" altLang="zh-CN" sz="2400" b="1" dirty="0" err="1">
                <a:sym typeface="+mn-ea"/>
              </a:rPr>
              <a:t>dict_keys</a:t>
            </a:r>
            <a:r>
              <a:rPr lang="en-US" altLang="zh-CN" sz="2400" b="1">
                <a:sym typeface="+mn-ea"/>
              </a:rPr>
              <a:t>(['a', 'b', 'c'])</a:t>
            </a:r>
            <a:endParaRPr lang="zh-CN" altLang="zh-CN" sz="2400" b="1" dirty="0"/>
          </a:p>
          <a:p>
            <a:r>
              <a:rPr lang="en-US" altLang="zh-CN" sz="2400" b="1">
                <a:sym typeface="+mn-ea"/>
              </a:rPr>
              <a:t>&gt;&gt;&gt; list(dict1.keys())</a:t>
            </a:r>
            <a:endParaRPr lang="zh-CN" altLang="zh-CN" sz="2400" b="1" dirty="0"/>
          </a:p>
          <a:p>
            <a:r>
              <a:rPr lang="en-US" altLang="zh-CN" sz="2400" b="1">
                <a:sym typeface="+mn-ea"/>
              </a:rPr>
              <a:t>['a', 'b', 'c']</a:t>
            </a:r>
            <a:endParaRPr lang="zh-CN" altLang="zh-CN" sz="2400" b="1" dirty="0"/>
          </a:p>
          <a:p>
            <a:endParaRPr lang="en-US" altLang="zh-CN" sz="2400" b="1">
              <a:sym typeface="+mn-ea"/>
            </a:endParaRPr>
          </a:p>
          <a:p>
            <a:r>
              <a:rPr altLang="zh-CN" sz="2400" b="1">
                <a:sym typeface="+mn-ea"/>
              </a:rPr>
              <a:t>怎么用：</a:t>
            </a:r>
            <a:r>
              <a:rPr lang="en-US" altLang="zh-CN" sz="2400" b="1">
                <a:sym typeface="+mn-ea"/>
              </a:rPr>
              <a:t>  for i in dict1</a:t>
            </a:r>
            <a:r>
              <a:rPr sz="2400" b="1">
                <a:sym typeface="+mn-ea"/>
              </a:rPr>
              <a:t>：</a:t>
            </a:r>
            <a:r>
              <a:rPr lang="en-US" altLang="zh-CN" sz="2400" b="1">
                <a:sym typeface="+mn-ea"/>
              </a:rPr>
              <a:t>        </a:t>
            </a:r>
            <a:r>
              <a:rPr sz="2400" b="1">
                <a:sym typeface="+mn-ea"/>
              </a:rPr>
              <a:t>也可以写成</a:t>
            </a:r>
            <a:r>
              <a:rPr lang="en-US" altLang="zh-CN" sz="2400" b="1">
                <a:sym typeface="+mn-ea"/>
              </a:rPr>
              <a:t>for i in dict1.keys():</a:t>
            </a:r>
            <a:endParaRPr sz="2400" b="1" dirty="0">
              <a:sym typeface="+mn-ea"/>
            </a:endParaRPr>
          </a:p>
          <a:p>
            <a:r>
              <a:rPr sz="2400" b="1">
                <a:sym typeface="+mn-ea"/>
              </a:rPr>
              <a:t>这个时候</a:t>
            </a:r>
            <a:r>
              <a:rPr lang="en-US" altLang="zh-CN" sz="2400" b="1">
                <a:sym typeface="+mn-ea"/>
              </a:rPr>
              <a:t>i</a:t>
            </a:r>
            <a:r>
              <a:rPr sz="2400" b="1">
                <a:sym typeface="+mn-ea"/>
              </a:rPr>
              <a:t>就分别为</a:t>
            </a:r>
            <a:r>
              <a:rPr lang="en-US" altLang="zh-CN" sz="2400" b="1">
                <a:sym typeface="+mn-ea"/>
              </a:rPr>
              <a:t>'a', 'b', 'c'</a:t>
            </a:r>
            <a:endParaRPr lang="en-US" altLang="zh-CN" sz="2400" b="1">
              <a:sym typeface="+mn-ea"/>
            </a:endParaRPr>
          </a:p>
          <a:p>
            <a:endParaRPr lang="en-US" altLang="zh-CN" sz="2400" b="1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0"/>
            <a:ext cx="10852150" cy="716915"/>
          </a:xfrm>
        </p:spPr>
        <p:txBody>
          <a:bodyPr/>
          <a:p>
            <a:r>
              <a:rPr lang="en-US" altLang="zh-CN">
                <a:sym typeface="+mn-ea"/>
              </a:rPr>
              <a:t>1</a:t>
            </a:r>
            <a:r>
              <a:rPr smtClean="0">
                <a:sym typeface="+mn-ea"/>
              </a:rPr>
              <a:t>． </a:t>
            </a:r>
            <a:r>
              <a:rPr lang="en-US" altLang="zh-CN" smtClean="0">
                <a:sym typeface="+mn-ea"/>
              </a:rPr>
              <a:t>items</a:t>
            </a:r>
            <a:r>
              <a:rPr lang="en-US" altLang="zh-CN">
                <a:sym typeface="+mn-ea"/>
              </a:rPr>
              <a:t>()</a:t>
            </a:r>
            <a:r>
              <a:rPr>
                <a:sym typeface="+mn-ea"/>
              </a:rPr>
              <a:t>元素、</a:t>
            </a:r>
            <a:r>
              <a:rPr lang="en-US" altLang="zh-CN">
                <a:sym typeface="+mn-ea"/>
              </a:rPr>
              <a:t>keys()</a:t>
            </a:r>
            <a:r>
              <a:rPr>
                <a:sym typeface="+mn-ea"/>
              </a:rPr>
              <a:t>键、</a:t>
            </a:r>
            <a:r>
              <a:rPr lang="en-US" altLang="zh-CN">
                <a:sym typeface="+mn-ea"/>
              </a:rPr>
              <a:t>values()</a:t>
            </a:r>
            <a:r>
              <a:rPr>
                <a:sym typeface="+mn-ea"/>
              </a:rPr>
              <a:t>值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568960"/>
            <a:ext cx="11380470" cy="6217285"/>
          </a:xfrm>
        </p:spPr>
        <p:txBody>
          <a:bodyPr>
            <a:noAutofit/>
          </a:bodyPr>
          <a:p>
            <a:r>
              <a:rPr lang="en-US" altLang="zh-CN" sz="2400" b="1">
                <a:sym typeface="+mn-ea"/>
              </a:rPr>
              <a:t>&gt;&gt;&gt; dict1 = {'a': 1, 'b': 2, 'c': 3}</a:t>
            </a:r>
            <a:endParaRPr lang="zh-CN" altLang="zh-CN" sz="2400" b="1" dirty="0"/>
          </a:p>
          <a:p>
            <a:r>
              <a:rPr lang="en-US" altLang="zh-CN" sz="2400" b="1">
                <a:sym typeface="+mn-ea"/>
              </a:rPr>
              <a:t>&gt;&gt;&gt; dict1.values()            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获取字典的值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value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r>
              <a:rPr lang="en-US" altLang="zh-CN" sz="2400" b="1" dirty="0" err="1">
                <a:sym typeface="+mn-ea"/>
              </a:rPr>
              <a:t>dict_values</a:t>
            </a:r>
            <a:r>
              <a:rPr lang="en-US" altLang="zh-CN" sz="2400" b="1">
                <a:sym typeface="+mn-ea"/>
              </a:rPr>
              <a:t>([1, 2, 3])</a:t>
            </a:r>
            <a:endParaRPr lang="zh-CN" altLang="zh-CN" sz="2400" b="1" dirty="0"/>
          </a:p>
          <a:p>
            <a:r>
              <a:rPr lang="en-US" altLang="zh-CN" sz="2400" b="1">
                <a:sym typeface="+mn-ea"/>
              </a:rPr>
              <a:t>&gt;&gt;&gt; list(dict1.values())</a:t>
            </a:r>
            <a:endParaRPr lang="zh-CN" altLang="zh-CN" sz="2400" b="1" dirty="0"/>
          </a:p>
          <a:p>
            <a:r>
              <a:rPr lang="en-US" altLang="zh-CN" sz="2400" b="1">
                <a:sym typeface="+mn-ea"/>
              </a:rPr>
              <a:t>[1, 2, 3]</a:t>
            </a:r>
            <a:endParaRPr lang="en-US" altLang="zh-CN" sz="2400" b="1">
              <a:sym typeface="+mn-ea"/>
            </a:endParaRPr>
          </a:p>
          <a:p>
            <a:endParaRPr lang="en-US" altLang="zh-CN" sz="2400" b="1">
              <a:sym typeface="+mn-ea"/>
            </a:endParaRPr>
          </a:p>
          <a:p>
            <a:r>
              <a:rPr altLang="zh-CN" sz="2400" b="1">
                <a:sym typeface="+mn-ea"/>
              </a:rPr>
              <a:t>怎么用：</a:t>
            </a:r>
            <a:r>
              <a:rPr lang="en-US" altLang="zh-CN" sz="2400" b="1">
                <a:sym typeface="+mn-ea"/>
              </a:rPr>
              <a:t>  for i in dict1.values()</a:t>
            </a:r>
            <a:r>
              <a:rPr sz="2400" b="1">
                <a:sym typeface="+mn-ea"/>
              </a:rPr>
              <a:t>：</a:t>
            </a:r>
            <a:r>
              <a:rPr lang="en-US" altLang="zh-CN" sz="2400" b="1">
                <a:sym typeface="+mn-ea"/>
              </a:rPr>
              <a:t>        </a:t>
            </a:r>
            <a:endParaRPr sz="2400" b="1" dirty="0">
              <a:sym typeface="+mn-ea"/>
            </a:endParaRPr>
          </a:p>
          <a:p>
            <a:r>
              <a:rPr sz="2400" b="1">
                <a:sym typeface="+mn-ea"/>
              </a:rPr>
              <a:t>这个时候</a:t>
            </a:r>
            <a:r>
              <a:rPr lang="en-US" altLang="zh-CN" sz="2400" b="1">
                <a:sym typeface="+mn-ea"/>
              </a:rPr>
              <a:t>i</a:t>
            </a:r>
            <a:r>
              <a:rPr sz="2400" b="1">
                <a:sym typeface="+mn-ea"/>
              </a:rPr>
              <a:t>就分别为</a:t>
            </a:r>
            <a:r>
              <a:rPr lang="en-US" altLang="zh-CN" sz="2400" b="1">
                <a:sym typeface="+mn-ea"/>
              </a:rPr>
              <a:t>1, 2, 3</a:t>
            </a:r>
            <a:endParaRPr lang="en-US" altLang="zh-CN" sz="2400" b="1">
              <a:sym typeface="+mn-ea"/>
            </a:endParaRPr>
          </a:p>
          <a:p>
            <a:endParaRPr lang="en-US" altLang="zh-CN" sz="2400" b="1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216785" y="2292350"/>
            <a:ext cx="7759065" cy="1276350"/>
          </a:xfrm>
        </p:spPr>
        <p:txBody>
          <a:bodyPr/>
          <a:lstStyle/>
          <a:p>
            <a:r>
              <a:rPr lang="en-US" dirty="0">
                <a:latin typeface="+mj-lt"/>
                <a:ea typeface="+mj-ea"/>
                <a:sym typeface="+mn-ea"/>
              </a:rPr>
              <a:t>7.1 </a:t>
            </a:r>
            <a:r>
              <a:rPr lang="zh-CN" altLang="en-US" dirty="0">
                <a:latin typeface="+mj-lt"/>
                <a:ea typeface="+mj-ea"/>
                <a:sym typeface="+mn-ea"/>
              </a:rPr>
              <a:t>字典</a:t>
            </a:r>
            <a:endParaRPr lang="zh-CN" altLang="en-US" dirty="0">
              <a:latin typeface="+mj-lt"/>
              <a:ea typeface="+mj-ea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0"/>
            <a:ext cx="10852150" cy="716915"/>
          </a:xfrm>
        </p:spPr>
        <p:txBody>
          <a:bodyPr/>
          <a:p>
            <a:r>
              <a:rPr lang="en-US" altLang="zh-CN">
                <a:sym typeface="+mn-ea"/>
              </a:rPr>
              <a:t>2</a:t>
            </a:r>
            <a:r>
              <a:rPr smtClean="0">
                <a:sym typeface="+mn-ea"/>
              </a:rPr>
              <a:t>．</a:t>
            </a:r>
            <a:r>
              <a:rPr lang="en-US" altLang="zh-CN" smtClean="0">
                <a:sym typeface="+mn-ea"/>
              </a:rPr>
              <a:t>pop</a:t>
            </a:r>
            <a:r>
              <a:rPr lang="en-US" altLang="zh-CN">
                <a:sym typeface="+mn-ea"/>
              </a:rPr>
              <a:t>()</a:t>
            </a:r>
            <a:r>
              <a:rPr>
                <a:sym typeface="+mn-ea"/>
              </a:rPr>
              <a:t>指定删除、</a:t>
            </a:r>
            <a:r>
              <a:rPr lang="en-US" altLang="zh-CN" dirty="0" err="1">
                <a:sym typeface="+mn-ea"/>
              </a:rPr>
              <a:t>popitem</a:t>
            </a:r>
            <a:r>
              <a:rPr lang="en-US" altLang="zh-CN">
                <a:sym typeface="+mn-ea"/>
              </a:rPr>
              <a:t>()</a:t>
            </a:r>
            <a:r>
              <a:rPr>
                <a:sym typeface="+mn-ea"/>
              </a:rPr>
              <a:t>随机删除、</a:t>
            </a:r>
            <a:r>
              <a:rPr lang="en-US" altLang="zh-CN">
                <a:sym typeface="+mn-ea"/>
              </a:rPr>
              <a:t>clear()</a:t>
            </a:r>
            <a:r>
              <a:rPr>
                <a:sym typeface="+mn-ea"/>
              </a:rPr>
              <a:t>清空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6520" y="568960"/>
            <a:ext cx="11953875" cy="6217285"/>
          </a:xfrm>
        </p:spPr>
        <p:txBody>
          <a:bodyPr>
            <a:noAutofit/>
          </a:bodyPr>
          <a:p>
            <a:endParaRPr lang="en-US" altLang="zh-CN" sz="2400">
              <a:sym typeface="+mn-ea"/>
            </a:endParaRPr>
          </a:p>
          <a:p>
            <a:endParaRPr lang="zh-CN" altLang="zh-CN" sz="2400" b="1" dirty="0">
              <a:sym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6520" y="1572895"/>
          <a:ext cx="11966575" cy="36131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82645"/>
                <a:gridCol w="8583930"/>
              </a:tblGrid>
              <a:tr h="1445895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dict.pop(key[, default])</a:t>
                      </a:r>
                      <a:endParaRPr lang="en-US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删除字典给定键</a:t>
                      </a:r>
                      <a:r>
                        <a:rPr lang="en-US" sz="2000" kern="100" dirty="0">
                          <a:effectLst/>
                        </a:rPr>
                        <a:t>key</a:t>
                      </a:r>
                      <a:r>
                        <a:rPr lang="zh-CN" sz="2000" kern="100" dirty="0">
                          <a:effectLst/>
                        </a:rPr>
                        <a:t>所对应的值，返回值为被删除的值。</a:t>
                      </a:r>
                      <a:r>
                        <a:rPr lang="en-US" sz="2000" kern="100" dirty="0">
                          <a:effectLst/>
                        </a:rPr>
                        <a:t>key</a:t>
                      </a:r>
                      <a:r>
                        <a:rPr lang="zh-CN" sz="2000" kern="100" dirty="0">
                          <a:effectLst/>
                        </a:rPr>
                        <a:t>值若不存在则返回</a:t>
                      </a:r>
                      <a:r>
                        <a:rPr lang="en-US" sz="2000" kern="100" dirty="0">
                          <a:effectLst/>
                        </a:rPr>
                        <a:t>default</a:t>
                      </a:r>
                      <a:r>
                        <a:rPr lang="zh-CN" sz="2000" kern="100" dirty="0">
                          <a:effectLst/>
                        </a:rPr>
                        <a:t>值。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1443990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dict.popitem()</a:t>
                      </a:r>
                      <a:endParaRPr lang="en-US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随机返回并删除字典中的一对键和值（一般删除末尾对）。如果字典为空，调用此方法会抛出</a:t>
                      </a:r>
                      <a:r>
                        <a:rPr lang="en-US" sz="2000" kern="100" dirty="0" err="1">
                          <a:effectLst/>
                        </a:rPr>
                        <a:t>KeyError</a:t>
                      </a:r>
                      <a:r>
                        <a:rPr lang="zh-CN" sz="2000" kern="100" dirty="0">
                          <a:effectLst/>
                        </a:rPr>
                        <a:t>异常。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723265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dict.clear()</a:t>
                      </a:r>
                      <a:endParaRPr lang="en-US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清空字典所有元素，但字典对象仍保留。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0"/>
            <a:ext cx="10852150" cy="716915"/>
          </a:xfrm>
        </p:spPr>
        <p:txBody>
          <a:bodyPr/>
          <a:p>
            <a:r>
              <a:rPr lang="en-US" altLang="zh-CN">
                <a:sym typeface="+mn-ea"/>
              </a:rPr>
              <a:t>2</a:t>
            </a:r>
            <a:r>
              <a:rPr smtClean="0">
                <a:sym typeface="+mn-ea"/>
              </a:rPr>
              <a:t>．</a:t>
            </a:r>
            <a:r>
              <a:rPr lang="en-US" altLang="zh-CN" smtClean="0">
                <a:sym typeface="+mn-ea"/>
              </a:rPr>
              <a:t>pop</a:t>
            </a:r>
            <a:r>
              <a:rPr lang="en-US" altLang="zh-CN">
                <a:sym typeface="+mn-ea"/>
              </a:rPr>
              <a:t>()</a:t>
            </a:r>
            <a:r>
              <a:rPr>
                <a:sym typeface="+mn-ea"/>
              </a:rPr>
              <a:t>指定删除、</a:t>
            </a:r>
            <a:r>
              <a:rPr lang="en-US" altLang="zh-CN" dirty="0" err="1">
                <a:sym typeface="+mn-ea"/>
              </a:rPr>
              <a:t>popitem</a:t>
            </a:r>
            <a:r>
              <a:rPr lang="en-US" altLang="zh-CN">
                <a:sym typeface="+mn-ea"/>
              </a:rPr>
              <a:t>()</a:t>
            </a:r>
            <a:r>
              <a:rPr>
                <a:sym typeface="+mn-ea"/>
              </a:rPr>
              <a:t>随机删除、</a:t>
            </a:r>
            <a:r>
              <a:rPr lang="en-US" altLang="zh-CN">
                <a:sym typeface="+mn-ea"/>
              </a:rPr>
              <a:t>clear()</a:t>
            </a:r>
            <a:r>
              <a:rPr>
                <a:sym typeface="+mn-ea"/>
              </a:rPr>
              <a:t>清空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6520" y="568960"/>
            <a:ext cx="11953875" cy="6217285"/>
          </a:xfrm>
        </p:spPr>
        <p:txBody>
          <a:bodyPr>
            <a:noAutofit/>
          </a:bodyPr>
          <a:p>
            <a:endParaRPr lang="en-US" altLang="zh-CN" sz="2400">
              <a:sym typeface="+mn-ea"/>
            </a:endParaRPr>
          </a:p>
          <a:p>
            <a:r>
              <a:rPr lang="en-US" altLang="zh-CN" sz="2400">
                <a:sym typeface="+mn-ea"/>
              </a:rPr>
              <a:t>&gt;&gt;&gt; dict1 = {'a': 1, 'b': 2, 'c': 3, 'd': 4}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&gt;&gt;&gt; </a:t>
            </a:r>
            <a:r>
              <a:rPr lang="en-US" altLang="zh-CN" sz="2400" dirty="0" err="1">
                <a:sym typeface="+mn-ea"/>
              </a:rPr>
              <a:t>val</a:t>
            </a:r>
            <a:r>
              <a:rPr lang="en-US" altLang="zh-CN" sz="2400">
                <a:sym typeface="+mn-ea"/>
              </a:rPr>
              <a:t> = dict1.pop('d')             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删除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key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为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'd'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的元素，并返回其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value</a:t>
            </a:r>
            <a:endParaRPr lang="zh-CN" altLang="zh-CN" sz="2400" dirty="0">
              <a:solidFill>
                <a:srgbClr val="FF0000"/>
              </a:solidFill>
            </a:endParaRPr>
          </a:p>
          <a:p>
            <a:r>
              <a:rPr lang="en-US" altLang="zh-CN" sz="2400">
                <a:sym typeface="+mn-ea"/>
              </a:rPr>
              <a:t>&gt;&gt;&gt; </a:t>
            </a:r>
            <a:r>
              <a:rPr lang="en-US" altLang="zh-CN" sz="2400" dirty="0" err="1">
                <a:sym typeface="+mn-ea"/>
              </a:rPr>
              <a:t>val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4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&gt;&gt;&gt; </a:t>
            </a:r>
            <a:r>
              <a:rPr lang="en-US" altLang="zh-CN" sz="2400" dirty="0" err="1">
                <a:sym typeface="+mn-ea"/>
              </a:rPr>
              <a:t>val</a:t>
            </a:r>
            <a:r>
              <a:rPr lang="en-US" altLang="zh-CN" sz="2400">
                <a:sym typeface="+mn-ea"/>
              </a:rPr>
              <a:t> = dict1.pop('d')             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key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为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'd'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的元素不存在，抛出异常</a:t>
            </a:r>
            <a:endParaRPr lang="zh-CN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 err="1">
                <a:sym typeface="+mn-ea"/>
              </a:rPr>
              <a:t>Traceback</a:t>
            </a:r>
            <a:r>
              <a:rPr lang="en-US" altLang="zh-CN" sz="2400">
                <a:sym typeface="+mn-ea"/>
              </a:rPr>
              <a:t> (most recent call last):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  	File "&lt;pyshell#159&gt;", line 1, in &lt;module&gt;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    	</a:t>
            </a:r>
            <a:r>
              <a:rPr lang="en-US" altLang="zh-CN" sz="2400" dirty="0" err="1">
                <a:sym typeface="+mn-ea"/>
              </a:rPr>
              <a:t>val</a:t>
            </a:r>
            <a:r>
              <a:rPr lang="en-US" altLang="zh-CN" sz="2400">
                <a:sym typeface="+mn-ea"/>
              </a:rPr>
              <a:t> = dict1.pop('d')</a:t>
            </a:r>
            <a:endParaRPr lang="zh-CN" altLang="zh-CN" sz="2400" dirty="0"/>
          </a:p>
          <a:p>
            <a:r>
              <a:rPr lang="en-US" altLang="zh-CN" sz="2400" dirty="0" err="1">
                <a:sym typeface="+mn-ea"/>
              </a:rPr>
              <a:t>KeyError</a:t>
            </a:r>
            <a:r>
              <a:rPr lang="en-US" altLang="zh-CN" sz="2400">
                <a:sym typeface="+mn-ea"/>
              </a:rPr>
              <a:t>: 'd'</a:t>
            </a:r>
            <a:endParaRPr lang="zh-CN" altLang="zh-CN" sz="2400" dirty="0"/>
          </a:p>
          <a:p>
            <a:endParaRPr lang="zh-CN" altLang="zh-CN" sz="2400" b="1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0"/>
            <a:ext cx="10852150" cy="716915"/>
          </a:xfrm>
        </p:spPr>
        <p:txBody>
          <a:bodyPr/>
          <a:p>
            <a:r>
              <a:rPr lang="en-US" altLang="zh-CN">
                <a:sym typeface="+mn-ea"/>
              </a:rPr>
              <a:t>2</a:t>
            </a:r>
            <a:r>
              <a:rPr smtClean="0">
                <a:sym typeface="+mn-ea"/>
              </a:rPr>
              <a:t>．</a:t>
            </a:r>
            <a:r>
              <a:rPr lang="en-US" altLang="zh-CN" smtClean="0">
                <a:sym typeface="+mn-ea"/>
              </a:rPr>
              <a:t>pop</a:t>
            </a:r>
            <a:r>
              <a:rPr lang="en-US" altLang="zh-CN">
                <a:sym typeface="+mn-ea"/>
              </a:rPr>
              <a:t>()</a:t>
            </a:r>
            <a:r>
              <a:rPr>
                <a:sym typeface="+mn-ea"/>
              </a:rPr>
              <a:t>指定删除、</a:t>
            </a:r>
            <a:r>
              <a:rPr lang="en-US" altLang="zh-CN" dirty="0" err="1">
                <a:sym typeface="+mn-ea"/>
              </a:rPr>
              <a:t>popitem</a:t>
            </a:r>
            <a:r>
              <a:rPr lang="en-US" altLang="zh-CN">
                <a:sym typeface="+mn-ea"/>
              </a:rPr>
              <a:t>()</a:t>
            </a:r>
            <a:r>
              <a:rPr>
                <a:sym typeface="+mn-ea"/>
              </a:rPr>
              <a:t>随机删除、</a:t>
            </a:r>
            <a:r>
              <a:rPr lang="en-US" altLang="zh-CN">
                <a:sym typeface="+mn-ea"/>
              </a:rPr>
              <a:t>clear()</a:t>
            </a:r>
            <a:r>
              <a:rPr>
                <a:sym typeface="+mn-ea"/>
              </a:rPr>
              <a:t>清空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635" y="568960"/>
            <a:ext cx="12051030" cy="6217285"/>
          </a:xfrm>
        </p:spPr>
        <p:txBody>
          <a:bodyPr>
            <a:noAutofit/>
          </a:bodyPr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&gt;&gt;&gt; dict1 = {'a': 1, 'b': 2, 'c': 3}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&gt;&gt;&gt; </a:t>
            </a:r>
            <a:r>
              <a:rPr lang="en-US" altLang="zh-CN" dirty="0" err="1">
                <a:sym typeface="+mn-ea"/>
              </a:rPr>
              <a:t>val</a:t>
            </a:r>
            <a:r>
              <a:rPr lang="en-US" altLang="zh-CN">
                <a:sym typeface="+mn-ea"/>
              </a:rPr>
              <a:t> = dict1.pop('d', 0) 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key</a:t>
            </a:r>
            <a:r>
              <a:rPr altLang="zh-CN">
                <a:solidFill>
                  <a:srgbClr val="FF0000"/>
                </a:solidFill>
                <a:sym typeface="+mn-ea"/>
              </a:rPr>
              <a:t>为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'd'</a:t>
            </a:r>
            <a:r>
              <a:rPr altLang="zh-CN">
                <a:solidFill>
                  <a:srgbClr val="FF0000"/>
                </a:solidFill>
                <a:sym typeface="+mn-ea"/>
              </a:rPr>
              <a:t>的元素不存在，返回默认值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0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&gt;&gt;&gt; </a:t>
            </a:r>
            <a:r>
              <a:rPr lang="en-US" altLang="zh-CN" dirty="0" err="1">
                <a:sym typeface="+mn-ea"/>
              </a:rPr>
              <a:t>val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0</a:t>
            </a:r>
            <a:endParaRPr lang="zh-CN" altLang="zh-CN" dirty="0"/>
          </a:p>
          <a:p>
            <a:endParaRPr lang="zh-CN" altLang="zh-CN" b="1" dirty="0" smtClean="0"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p>
            <a:fld id="{49AE70B2-8BF9-45C0-BB95-33D1B9D3A854}" type="slidenum">
              <a:rPr lang="zh-CN" altLang="en-US" sz="2000" smtClean="0"/>
            </a:fld>
            <a:endParaRPr lang="zh-CN" altLang="en-US" sz="2000" smtClean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0"/>
            <a:ext cx="11521440" cy="716915"/>
          </a:xfrm>
        </p:spPr>
        <p:txBody>
          <a:bodyPr/>
          <a:p>
            <a:r>
              <a:rPr lang="en-US" altLang="zh-CN">
                <a:sym typeface="+mn-ea"/>
              </a:rPr>
              <a:t>2</a:t>
            </a:r>
            <a:r>
              <a:rPr smtClean="0">
                <a:sym typeface="+mn-ea"/>
              </a:rPr>
              <a:t>．</a:t>
            </a:r>
            <a:r>
              <a:rPr lang="en-US" altLang="zh-CN" smtClean="0">
                <a:sym typeface="+mn-ea"/>
              </a:rPr>
              <a:t>pop</a:t>
            </a:r>
            <a:r>
              <a:rPr lang="en-US" altLang="zh-CN">
                <a:sym typeface="+mn-ea"/>
              </a:rPr>
              <a:t>()</a:t>
            </a:r>
            <a:r>
              <a:rPr>
                <a:sym typeface="+mn-ea"/>
              </a:rPr>
              <a:t>指定删除、</a:t>
            </a:r>
            <a:r>
              <a:rPr lang="en-US" altLang="zh-CN" dirty="0" err="1">
                <a:sym typeface="+mn-ea"/>
              </a:rPr>
              <a:t>popitem</a:t>
            </a:r>
            <a:r>
              <a:rPr lang="en-US" altLang="zh-CN">
                <a:sym typeface="+mn-ea"/>
              </a:rPr>
              <a:t>()</a:t>
            </a:r>
            <a:r>
              <a:rPr>
                <a:sym typeface="+mn-ea"/>
              </a:rPr>
              <a:t>随机删除、</a:t>
            </a:r>
            <a:r>
              <a:rPr lang="en-US" altLang="zh-CN">
                <a:sym typeface="+mn-ea"/>
              </a:rPr>
              <a:t>clear()</a:t>
            </a:r>
            <a:r>
              <a:rPr>
                <a:sym typeface="+mn-ea"/>
              </a:rPr>
              <a:t>清空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635" y="568960"/>
            <a:ext cx="12051030" cy="6217285"/>
          </a:xfrm>
        </p:spPr>
        <p:txBody>
          <a:bodyPr>
            <a:noAutofit/>
          </a:bodyPr>
          <a:p>
            <a:r>
              <a:rPr lang="en-US" altLang="zh-CN">
                <a:sym typeface="+mn-ea"/>
              </a:rPr>
              <a:t>&gt;&gt;&gt; dict1 = {'a': 1, 'b': 2, 'c': 3, 'd': 4}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&gt;&gt;&gt; </a:t>
            </a:r>
            <a:r>
              <a:rPr lang="en-US" altLang="zh-CN" dirty="0" err="1">
                <a:sym typeface="+mn-ea"/>
              </a:rPr>
              <a:t>val</a:t>
            </a:r>
            <a:r>
              <a:rPr lang="en-US" altLang="zh-CN">
                <a:sym typeface="+mn-ea"/>
              </a:rPr>
              <a:t> = dict1.popitem()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&gt;&gt;&gt; </a:t>
            </a:r>
            <a:r>
              <a:rPr lang="en-US" altLang="zh-CN" dirty="0" err="1">
                <a:sym typeface="+mn-ea"/>
              </a:rPr>
              <a:t>val                       </a:t>
            </a:r>
            <a:endParaRPr lang="en-US" altLang="zh-CN" dirty="0" err="1">
              <a:sym typeface="+mn-ea"/>
            </a:endParaRPr>
          </a:p>
          <a:p>
            <a:r>
              <a:rPr lang="en-US" altLang="zh-CN" dirty="0" err="1">
                <a:sym typeface="+mn-ea"/>
              </a:rPr>
              <a:t>               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随机删除一个元素，并返回该元素的键、值构成的元组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('a', 1)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&gt;&gt;&gt; dict1.clear()               </a:t>
            </a:r>
            <a:r>
              <a:rPr lang="en-US" altLang="zh-CN" smtClean="0">
                <a:sym typeface="+mn-ea"/>
              </a:rPr>
              <a:t>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清空字典所有元素，但字典对象</a:t>
            </a:r>
            <a:r>
              <a:rPr altLang="zh-CN" smtClean="0">
                <a:solidFill>
                  <a:srgbClr val="FF0000"/>
                </a:solidFill>
                <a:sym typeface="+mn-ea"/>
              </a:rPr>
              <a:t>保留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&gt;&gt;&gt; dict1</a:t>
            </a:r>
            <a:endParaRPr lang="zh-CN" altLang="zh-CN" dirty="0"/>
          </a:p>
          <a:p>
            <a:r>
              <a:rPr lang="en-US" altLang="zh-CN" smtClean="0">
                <a:sym typeface="+mn-ea"/>
              </a:rPr>
              <a:t>{}</a:t>
            </a:r>
            <a:endParaRPr lang="en-US" altLang="zh-CN" b="1" smtClean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3</a:t>
            </a:r>
            <a:r>
              <a:rPr smtClean="0">
                <a:sym typeface="+mn-ea"/>
              </a:rPr>
              <a:t>．</a:t>
            </a:r>
            <a:r>
              <a:rPr lang="en-US" altLang="zh-CN" dirty="0" err="1" smtClean="0">
                <a:sym typeface="+mn-ea"/>
              </a:rPr>
              <a:t>setdefault</a:t>
            </a:r>
            <a:r>
              <a:rPr lang="en-US" altLang="zh-CN">
                <a:sym typeface="+mn-ea"/>
              </a:rPr>
              <a:t>()</a:t>
            </a:r>
            <a:r>
              <a:rPr>
                <a:sym typeface="+mn-ea"/>
              </a:rPr>
              <a:t>添加和设置</a:t>
            </a:r>
            <a:br>
              <a:rPr>
                <a:sym typeface="+mn-ea"/>
              </a:rPr>
            </a:b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212725" y="2318385"/>
          <a:ext cx="11837035" cy="14928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92600"/>
                <a:gridCol w="7544435"/>
              </a:tblGrid>
              <a:tr h="1492885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dict.setdefault</a:t>
                      </a:r>
                      <a:r>
                        <a:rPr lang="en-US" sz="1800" kern="100" dirty="0">
                          <a:effectLst/>
                        </a:rPr>
                        <a:t>(key, default=None)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和</a:t>
                      </a:r>
                      <a:r>
                        <a:rPr lang="en-US" sz="1800" kern="100" dirty="0">
                          <a:effectLst/>
                        </a:rPr>
                        <a:t>get()</a:t>
                      </a:r>
                      <a:r>
                        <a:rPr lang="zh-CN" sz="1800" kern="100" dirty="0">
                          <a:effectLst/>
                        </a:rPr>
                        <a:t>方法类似，如果键不在字典中，将添加键并设置值为默认值。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0"/>
            <a:ext cx="10852150" cy="716915"/>
          </a:xfrm>
        </p:spPr>
        <p:txBody>
          <a:bodyPr/>
          <a:p>
            <a:r>
              <a:rPr lang="en-US" altLang="zh-CN">
                <a:sym typeface="+mn-ea"/>
              </a:rPr>
              <a:t>3</a:t>
            </a:r>
            <a:r>
              <a:rPr smtClean="0">
                <a:sym typeface="+mn-ea"/>
              </a:rPr>
              <a:t>．</a:t>
            </a:r>
            <a:r>
              <a:rPr lang="en-US" altLang="zh-CN" dirty="0" err="1" smtClean="0">
                <a:sym typeface="+mn-ea"/>
              </a:rPr>
              <a:t>setdefault</a:t>
            </a:r>
            <a:r>
              <a:rPr lang="en-US" altLang="zh-CN">
                <a:sym typeface="+mn-ea"/>
              </a:rPr>
              <a:t>()</a:t>
            </a:r>
            <a:r>
              <a:rPr>
                <a:sym typeface="+mn-ea"/>
              </a:rPr>
              <a:t>添加和设置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626745"/>
            <a:ext cx="11339830" cy="6231890"/>
          </a:xfrm>
        </p:spPr>
        <p:txBody>
          <a:bodyPr>
            <a:noAutofit/>
          </a:bodyPr>
          <a:p>
            <a:r>
              <a:rPr lang="en-US" altLang="zh-CN" b="1">
                <a:sym typeface="+mn-ea"/>
              </a:rPr>
              <a:t>&gt;&gt;&gt; dict1 = {}</a:t>
            </a:r>
            <a:endParaRPr lang="zh-CN" altLang="zh-CN" b="1" dirty="0"/>
          </a:p>
          <a:p>
            <a:r>
              <a:rPr lang="en-US" altLang="zh-CN" b="1">
                <a:sym typeface="+mn-ea"/>
              </a:rPr>
              <a:t>&gt;&gt;&gt; dict1.setdefault('a')    </a:t>
            </a:r>
            <a:r>
              <a:rPr lang="en-US" altLang="zh-CN" b="1" smtClean="0">
                <a:solidFill>
                  <a:srgbClr val="FF0000"/>
                </a:solidFill>
                <a:sym typeface="+mn-ea"/>
              </a:rPr>
              <a:t># 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dict1</a:t>
            </a:r>
            <a:r>
              <a:rPr altLang="zh-CN" b="1">
                <a:solidFill>
                  <a:srgbClr val="FF0000"/>
                </a:solidFill>
                <a:sym typeface="+mn-ea"/>
              </a:rPr>
              <a:t>没有键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'a'</a:t>
            </a:r>
            <a:r>
              <a:rPr altLang="zh-CN" b="1">
                <a:solidFill>
                  <a:srgbClr val="FF0000"/>
                </a:solidFill>
                <a:sym typeface="+mn-ea"/>
              </a:rPr>
              <a:t>，添加并设置值为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None</a:t>
            </a:r>
            <a:endParaRPr lang="zh-CN" altLang="zh-CN" b="1" dirty="0">
              <a:solidFill>
                <a:srgbClr val="FF0000"/>
              </a:solidFill>
            </a:endParaRPr>
          </a:p>
          <a:p>
            <a:r>
              <a:rPr lang="en-US" altLang="zh-CN" b="1">
                <a:sym typeface="+mn-ea"/>
              </a:rPr>
              <a:t>&gt;&gt;&gt; dict1</a:t>
            </a:r>
            <a:endParaRPr lang="zh-CN" altLang="zh-CN" b="1" dirty="0"/>
          </a:p>
          <a:p>
            <a:r>
              <a:rPr lang="en-US" altLang="zh-CN" b="1">
                <a:sym typeface="+mn-ea"/>
              </a:rPr>
              <a:t>{'a': None}</a:t>
            </a:r>
            <a:endParaRPr lang="en-US" altLang="zh-CN" b="1" dirty="0">
              <a:sym typeface="+mn-ea"/>
            </a:endParaRPr>
          </a:p>
          <a:p>
            <a:r>
              <a:rPr lang="en-US" altLang="zh-CN" b="1">
                <a:sym typeface="+mn-ea"/>
              </a:rPr>
              <a:t>&gt;&gt;&gt; dict1.setdefault('b', 1)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# dict1</a:t>
            </a:r>
            <a:r>
              <a:rPr altLang="zh-CN" b="1">
                <a:solidFill>
                  <a:srgbClr val="FF0000"/>
                </a:solidFill>
                <a:sym typeface="+mn-ea"/>
              </a:rPr>
              <a:t>没有键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'b'</a:t>
            </a:r>
            <a:r>
              <a:rPr altLang="zh-CN" b="1">
                <a:solidFill>
                  <a:srgbClr val="FF0000"/>
                </a:solidFill>
                <a:sym typeface="+mn-ea"/>
              </a:rPr>
              <a:t>，添加并设置值为给定的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1</a:t>
            </a:r>
            <a:endParaRPr lang="zh-CN" altLang="zh-CN" b="1" dirty="0">
              <a:solidFill>
                <a:srgbClr val="FF0000"/>
              </a:solidFill>
            </a:endParaRPr>
          </a:p>
          <a:p>
            <a:r>
              <a:rPr lang="en-US" altLang="zh-CN" b="1">
                <a:sym typeface="+mn-ea"/>
              </a:rPr>
              <a:t>&gt;&gt;&gt; dict1</a:t>
            </a:r>
            <a:endParaRPr lang="zh-CN" altLang="zh-CN" b="1" dirty="0"/>
          </a:p>
          <a:p>
            <a:r>
              <a:rPr lang="en-US" altLang="zh-CN" b="1">
                <a:sym typeface="+mn-ea"/>
              </a:rPr>
              <a:t>{'a': None, 'b': 1}</a:t>
            </a:r>
            <a:endParaRPr lang="en-US" altLang="zh-CN" b="1">
              <a:sym typeface="+mn-ea"/>
            </a:endParaRPr>
          </a:p>
          <a:p>
            <a:endParaRPr lang="zh-CN" altLang="zh-CN" sz="2000" b="1" dirty="0"/>
          </a:p>
          <a:p>
            <a:endParaRPr lang="zh-CN" altLang="zh-CN" sz="2000" b="1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0"/>
            <a:ext cx="10852150" cy="716915"/>
          </a:xfrm>
        </p:spPr>
        <p:txBody>
          <a:bodyPr/>
          <a:p>
            <a:r>
              <a:rPr lang="en-US" altLang="zh-CN">
                <a:sym typeface="+mn-ea"/>
              </a:rPr>
              <a:t>4</a:t>
            </a:r>
            <a:r>
              <a:rPr smtClean="0">
                <a:sym typeface="+mn-ea"/>
              </a:rPr>
              <a:t>．</a:t>
            </a:r>
            <a:r>
              <a:rPr lang="en-US" altLang="zh-CN" smtClean="0">
                <a:sym typeface="+mn-ea"/>
              </a:rPr>
              <a:t>update</a:t>
            </a:r>
            <a:r>
              <a:rPr lang="en-US" altLang="zh-CN">
                <a:sym typeface="+mn-ea"/>
              </a:rPr>
              <a:t>()</a:t>
            </a:r>
            <a:r>
              <a:rPr>
                <a:sym typeface="+mn-ea"/>
              </a:rPr>
              <a:t>合并字典</a:t>
            </a:r>
            <a:endParaRPr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202565" y="1775460"/>
          <a:ext cx="11856720" cy="15792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11195"/>
                <a:gridCol w="8645525"/>
              </a:tblGrid>
              <a:tr h="1579245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dict.update</a:t>
                      </a:r>
                      <a:r>
                        <a:rPr lang="en-US" sz="2400" kern="100" dirty="0">
                          <a:effectLst/>
                        </a:rPr>
                        <a:t>(dict2)</a:t>
                      </a:r>
                      <a:endParaRPr lang="en-US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把字典参数</a:t>
                      </a:r>
                      <a:r>
                        <a:rPr lang="en-US" sz="2400" kern="100" dirty="0">
                          <a:effectLst/>
                        </a:rPr>
                        <a:t>dict2</a:t>
                      </a:r>
                      <a:r>
                        <a:rPr lang="zh-CN" sz="2400" kern="100" dirty="0">
                          <a:effectLst/>
                        </a:rPr>
                        <a:t>的</a:t>
                      </a:r>
                      <a:r>
                        <a:rPr lang="en-US" sz="2400" kern="100" dirty="0">
                          <a:effectLst/>
                        </a:rPr>
                        <a:t>key/value</a:t>
                      </a:r>
                      <a:r>
                        <a:rPr lang="zh-CN" sz="2400" kern="100" dirty="0">
                          <a:effectLst/>
                        </a:rPr>
                        <a:t>（键</a:t>
                      </a:r>
                      <a:r>
                        <a:rPr lang="en-US" sz="2400" kern="100" dirty="0">
                          <a:effectLst/>
                        </a:rPr>
                        <a:t>/</a:t>
                      </a:r>
                      <a:r>
                        <a:rPr lang="zh-CN" sz="2400" kern="100" dirty="0">
                          <a:effectLst/>
                        </a:rPr>
                        <a:t>值）对更新到字典</a:t>
                      </a:r>
                      <a:r>
                        <a:rPr lang="en-US" sz="2400" kern="100" dirty="0" err="1">
                          <a:effectLst/>
                        </a:rPr>
                        <a:t>dict</a:t>
                      </a:r>
                      <a:r>
                        <a:rPr lang="zh-CN" sz="2400" kern="100" dirty="0">
                          <a:effectLst/>
                        </a:rPr>
                        <a:t>里。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0"/>
            <a:ext cx="10852150" cy="716915"/>
          </a:xfrm>
        </p:spPr>
        <p:txBody>
          <a:bodyPr/>
          <a:p>
            <a:r>
              <a:rPr lang="en-US" altLang="zh-CN">
                <a:sym typeface="+mn-ea"/>
              </a:rPr>
              <a:t>4</a:t>
            </a:r>
            <a:r>
              <a:rPr smtClean="0">
                <a:sym typeface="+mn-ea"/>
              </a:rPr>
              <a:t>．</a:t>
            </a:r>
            <a:r>
              <a:rPr lang="en-US" altLang="zh-CN" smtClean="0">
                <a:sym typeface="+mn-ea"/>
              </a:rPr>
              <a:t>update</a:t>
            </a:r>
            <a:r>
              <a:rPr lang="en-US" altLang="zh-CN">
                <a:sym typeface="+mn-ea"/>
              </a:rPr>
              <a:t>()</a:t>
            </a:r>
            <a:r>
              <a:rPr>
                <a:sym typeface="+mn-ea"/>
              </a:rPr>
              <a:t>合并字典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626745"/>
            <a:ext cx="11521440" cy="6231890"/>
          </a:xfrm>
        </p:spPr>
        <p:txBody>
          <a:bodyPr>
            <a:noAutofit/>
          </a:bodyPr>
          <a:p>
            <a:r>
              <a:rPr sz="2400">
                <a:sym typeface="+mn-ea"/>
              </a:rPr>
              <a:t>、</a:t>
            </a:r>
            <a:endParaRPr sz="2400">
              <a:sym typeface="+mn-ea"/>
            </a:endParaRPr>
          </a:p>
          <a:p>
            <a:r>
              <a:rPr lang="en-US" altLang="zh-CN">
                <a:sym typeface="+mn-ea"/>
              </a:rPr>
              <a:t>&gt;&gt;&gt; dict1 = {"name": "Tom", "age": 22}</a:t>
            </a:r>
            <a:endParaRPr lang="en-US" altLang="zh-CN" dirty="0"/>
          </a:p>
          <a:p>
            <a:r>
              <a:rPr lang="en-US" altLang="zh-CN">
                <a:sym typeface="+mn-ea"/>
              </a:rPr>
              <a:t>&gt;&gt;&gt; dict2 = {"sex": "male"}</a:t>
            </a:r>
            <a:endParaRPr lang="en-US" altLang="zh-CN" dirty="0"/>
          </a:p>
          <a:p>
            <a:r>
              <a:rPr lang="en-US" altLang="zh-CN">
                <a:sym typeface="+mn-ea"/>
              </a:rPr>
              <a:t>&gt;&gt;&gt; dict1.update(dict2)         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>
                <a:solidFill>
                  <a:srgbClr val="FF0000"/>
                </a:solidFill>
                <a:sym typeface="+mn-ea"/>
              </a:rPr>
              <a:t>合并字典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&gt;&gt;&gt; dict1</a:t>
            </a:r>
            <a:endParaRPr lang="en-US" altLang="zh-CN" dirty="0"/>
          </a:p>
          <a:p>
            <a:r>
              <a:rPr lang="en-US" altLang="zh-CN">
                <a:sym typeface="+mn-ea"/>
              </a:rPr>
              <a:t>{'age': 22, 'name': 'Tom', 'sex': 'male'}</a:t>
            </a:r>
            <a:endParaRPr lang="en-US" altLang="zh-CN">
              <a:sym typeface="+mn-ea"/>
            </a:endParaRPr>
          </a:p>
          <a:p>
            <a:endParaRPr lang="en-US" altLang="zh-CN" b="1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0"/>
            <a:ext cx="10852150" cy="716915"/>
          </a:xfrm>
        </p:spPr>
        <p:txBody>
          <a:bodyPr/>
          <a:p>
            <a:r>
              <a:rPr lang="en-US" altLang="zh-CN">
                <a:sym typeface="+mn-ea"/>
              </a:rPr>
              <a:t>4</a:t>
            </a:r>
            <a:r>
              <a:rPr smtClean="0">
                <a:sym typeface="+mn-ea"/>
              </a:rPr>
              <a:t>．</a:t>
            </a:r>
            <a:r>
              <a:rPr lang="en-US" altLang="zh-CN" smtClean="0">
                <a:sym typeface="+mn-ea"/>
              </a:rPr>
              <a:t>update</a:t>
            </a:r>
            <a:r>
              <a:rPr lang="en-US" altLang="zh-CN">
                <a:sym typeface="+mn-ea"/>
              </a:rPr>
              <a:t>()</a:t>
            </a:r>
            <a:r>
              <a:rPr>
                <a:sym typeface="+mn-ea"/>
              </a:rPr>
              <a:t>合并字典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626745"/>
            <a:ext cx="11521440" cy="6231890"/>
          </a:xfrm>
        </p:spPr>
        <p:txBody>
          <a:bodyPr>
            <a:noAutofit/>
          </a:bodyPr>
          <a:p>
            <a:endParaRPr lang="en-US" altLang="zh-CN" sz="2400">
              <a:sym typeface="+mn-ea"/>
            </a:endParaRPr>
          </a:p>
          <a:p>
            <a:r>
              <a:rPr lang="en-US" altLang="zh-CN" sz="2400">
                <a:sym typeface="+mn-ea"/>
              </a:rPr>
              <a:t>&gt;&gt;&gt; dict1={'age': 22, 'name': 'Tom', 'sex': 'male'}</a:t>
            </a:r>
            <a:endParaRPr lang="en-US" altLang="zh-CN" sz="2400" dirty="0"/>
          </a:p>
          <a:p>
            <a:r>
              <a:rPr lang="en-US" altLang="zh-CN" sz="2400">
                <a:sym typeface="+mn-ea"/>
              </a:rPr>
              <a:t>&gt;&gt;&gt; dict2 = {"name": "Jack", "sex": "male", "</a:t>
            </a:r>
            <a:r>
              <a:rPr lang="en-US" altLang="zh-CN" sz="2400" dirty="0" err="1">
                <a:sym typeface="+mn-ea"/>
              </a:rPr>
              <a:t>addr</a:t>
            </a:r>
            <a:r>
              <a:rPr lang="en-US" altLang="zh-CN" sz="2400">
                <a:sym typeface="+mn-ea"/>
              </a:rPr>
              <a:t>": "</a:t>
            </a:r>
            <a:r>
              <a:rPr lang="en-US" altLang="zh-CN" sz="2400" dirty="0" err="1">
                <a:sym typeface="+mn-ea"/>
              </a:rPr>
              <a:t>SuZhou</a:t>
            </a:r>
            <a:r>
              <a:rPr lang="en-US" altLang="zh-CN" sz="2400">
                <a:sym typeface="+mn-ea"/>
              </a:rPr>
              <a:t>, China"}</a:t>
            </a:r>
            <a:endParaRPr lang="en-US" altLang="zh-CN" sz="2400" dirty="0"/>
          </a:p>
          <a:p>
            <a:r>
              <a:rPr lang="en-US" altLang="zh-CN" sz="2400">
                <a:sym typeface="+mn-ea"/>
              </a:rPr>
              <a:t>&gt;&gt;&gt; dict1.update(dict2)           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sz="2400">
                <a:solidFill>
                  <a:srgbClr val="FF0000"/>
                </a:solidFill>
                <a:sym typeface="+mn-ea"/>
              </a:rPr>
              <a:t>相同键的元素，其值以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dict2</a:t>
            </a:r>
            <a:r>
              <a:rPr sz="2400">
                <a:solidFill>
                  <a:srgbClr val="FF0000"/>
                </a:solidFill>
                <a:sym typeface="+mn-ea"/>
              </a:rPr>
              <a:t>为准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en-US" altLang="zh-CN" sz="2400">
                <a:sym typeface="+mn-ea"/>
              </a:rPr>
              <a:t>&gt;&gt;&gt; dict1</a:t>
            </a:r>
            <a:endParaRPr lang="en-US" altLang="zh-CN" sz="2400" dirty="0"/>
          </a:p>
          <a:p>
            <a:r>
              <a:rPr lang="en-US" altLang="zh-CN" sz="2400">
                <a:sym typeface="+mn-ea"/>
              </a:rPr>
              <a:t>{'</a:t>
            </a:r>
            <a:r>
              <a:rPr lang="en-US" altLang="zh-CN" sz="2400" dirty="0" err="1">
                <a:sym typeface="+mn-ea"/>
              </a:rPr>
              <a:t>addr</a:t>
            </a:r>
            <a:r>
              <a:rPr lang="en-US" altLang="zh-CN" sz="2400">
                <a:sym typeface="+mn-ea"/>
              </a:rPr>
              <a:t>': '</a:t>
            </a:r>
            <a:r>
              <a:rPr lang="en-US" altLang="zh-CN" sz="2400" dirty="0" err="1">
                <a:sym typeface="+mn-ea"/>
              </a:rPr>
              <a:t>SuZhou</a:t>
            </a:r>
            <a:r>
              <a:rPr lang="en-US" altLang="zh-CN" sz="2400">
                <a:sym typeface="+mn-ea"/>
              </a:rPr>
              <a:t>, China', 'age': 22, 'name': 'Jack', 'sex': 'male'}</a:t>
            </a:r>
            <a:endParaRPr lang="en-US" altLang="zh-CN" sz="2400" b="1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6458" y="404664"/>
            <a:ext cx="10852150" cy="716915"/>
          </a:xfrm>
        </p:spPr>
        <p:txBody>
          <a:bodyPr/>
          <a:lstStyle/>
          <a:p>
            <a:pPr lvl="0"/>
            <a:r>
              <a:rPr lang="en-US" altLang="zh-CN" dirty="0"/>
              <a:t>5</a:t>
            </a:r>
            <a:r>
              <a:rPr lang="zh-CN" altLang="en-US" dirty="0" smtClean="0"/>
              <a:t>．</a:t>
            </a:r>
            <a:r>
              <a:rPr lang="en-US" altLang="zh-CN" dirty="0" smtClean="0"/>
              <a:t>copy</a:t>
            </a:r>
            <a:r>
              <a:rPr lang="en-US" altLang="zh-CN" dirty="0"/>
              <a:t>()</a:t>
            </a:r>
            <a:r>
              <a:rPr dirty="0"/>
              <a:t>复制</a:t>
            </a:r>
            <a:endParaRPr dirty="0"/>
          </a:p>
        </p:txBody>
      </p:sp>
      <p:sp>
        <p:nvSpPr>
          <p:cNvPr id="6" name="标题 1"/>
          <p:cNvSpPr txBox="1"/>
          <p:nvPr/>
        </p:nvSpPr>
        <p:spPr>
          <a:xfrm>
            <a:off x="479425" y="1200150"/>
            <a:ext cx="10852150" cy="326009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endParaRPr lang="zh-CN" altLang="zh-CN" sz="2800" b="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76835" y="2654300"/>
          <a:ext cx="12037695" cy="12846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0090"/>
                <a:gridCol w="8777605"/>
              </a:tblGrid>
              <a:tr h="1284605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dict.copy</a:t>
                      </a:r>
                      <a:r>
                        <a:rPr lang="en-US" sz="2400" kern="100" dirty="0">
                          <a:effectLst/>
                        </a:rPr>
                        <a:t>()</a:t>
                      </a:r>
                      <a:endParaRPr lang="en-US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复制并返回一个新字典。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7.1.1 </a:t>
            </a:r>
            <a:r>
              <a:rPr lang="zh-CN" altLang="en-US" dirty="0" smtClean="0"/>
              <a:t>字典</a:t>
            </a:r>
            <a:r>
              <a:rPr lang="zh-CN" altLang="en-US" dirty="0"/>
              <a:t>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1522710" cy="5180965"/>
          </a:xfrm>
        </p:spPr>
        <p:txBody>
          <a:bodyPr/>
          <a:lstStyle/>
          <a:p>
            <a:r>
              <a:rPr lang="zh-CN" altLang="en-US" dirty="0" smtClean="0"/>
              <a:t>字典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dict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</a:t>
            </a:r>
            <a:r>
              <a:rPr lang="zh-CN" altLang="en-US" dirty="0"/>
              <a:t>是包含若干“</a:t>
            </a:r>
            <a:r>
              <a:rPr lang="zh-CN" altLang="en-US" dirty="0">
                <a:solidFill>
                  <a:srgbClr val="FF0000"/>
                </a:solidFill>
              </a:rPr>
              <a:t>键</a:t>
            </a:r>
            <a:r>
              <a:rPr lang="en-US" altLang="zh-CN" dirty="0">
                <a:solidFill>
                  <a:srgbClr val="FF0000"/>
                </a:solidFill>
              </a:rPr>
              <a:t>: </a:t>
            </a:r>
            <a:r>
              <a:rPr lang="zh-CN" altLang="en-US" dirty="0">
                <a:solidFill>
                  <a:srgbClr val="FF0000"/>
                </a:solidFill>
              </a:rPr>
              <a:t>值（</a:t>
            </a:r>
            <a:r>
              <a:rPr lang="en-US" altLang="zh-CN" dirty="0">
                <a:solidFill>
                  <a:srgbClr val="FF0000"/>
                </a:solidFill>
              </a:rPr>
              <a:t>key: value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”对元素的无序且可变的序列</a:t>
            </a:r>
            <a:r>
              <a:rPr lang="zh-CN" altLang="en-US" dirty="0" smtClean="0"/>
              <a:t>。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r>
              <a:rPr lang="zh-CN" altLang="zh-CN" dirty="0" smtClean="0"/>
              <a:t>元素</a:t>
            </a:r>
            <a:r>
              <a:rPr lang="zh-CN" altLang="zh-CN" dirty="0"/>
              <a:t>包含的“键值对”用冒号</a:t>
            </a:r>
            <a:r>
              <a:rPr lang="en-US" altLang="zh-CN" dirty="0"/>
              <a:t>(:)</a:t>
            </a:r>
            <a:r>
              <a:rPr lang="zh-CN" altLang="zh-CN" dirty="0"/>
              <a:t>分隔，每个对之间用逗号</a:t>
            </a:r>
            <a:r>
              <a:rPr lang="en-US" altLang="zh-CN" dirty="0"/>
              <a:t>(,)</a:t>
            </a:r>
            <a:r>
              <a:rPr lang="zh-CN" altLang="zh-CN" dirty="0"/>
              <a:t>分隔，整个字典包括在花括号</a:t>
            </a:r>
            <a:r>
              <a:rPr lang="en-US" altLang="zh-CN" dirty="0"/>
              <a:t>{}</a:t>
            </a:r>
            <a:r>
              <a:rPr lang="zh-CN" altLang="zh-CN" dirty="0" smtClean="0"/>
              <a:t>中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10642600" y="1111250"/>
              <a:ext cx="1270000" cy="11684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10642600" y="1111250"/>
                <a:ext cx="1270000" cy="1168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730250" y="1625600"/>
              <a:ext cx="1720850" cy="9842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730250" y="1625600"/>
                <a:ext cx="1720850" cy="984250"/>
              </a:xfrm>
              <a:prstGeom prst="rect"/>
            </p:spPr>
          </p:pic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6458" y="404664"/>
            <a:ext cx="10852150" cy="716915"/>
          </a:xfrm>
        </p:spPr>
        <p:txBody>
          <a:bodyPr/>
          <a:lstStyle/>
          <a:p>
            <a:pPr lvl="0"/>
            <a:r>
              <a:rPr lang="en-US" altLang="zh-CN" dirty="0"/>
              <a:t>5</a:t>
            </a:r>
            <a:r>
              <a:rPr lang="zh-CN" altLang="en-US" dirty="0" smtClean="0"/>
              <a:t>．</a:t>
            </a:r>
            <a:r>
              <a:rPr lang="en-US" altLang="zh-CN" dirty="0" smtClean="0"/>
              <a:t>copy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479425" y="1200150"/>
            <a:ext cx="10852150" cy="326009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zh-CN" sz="2800" b="0" dirty="0"/>
              <a:t>对于字典的复制，可以直接使用复制运算符“</a:t>
            </a:r>
            <a:r>
              <a:rPr lang="en-US" altLang="zh-CN" sz="2800" b="0" dirty="0"/>
              <a:t>=</a:t>
            </a:r>
            <a:r>
              <a:rPr lang="zh-CN" altLang="zh-CN" sz="2800" b="0" dirty="0"/>
              <a:t>”来实现，</a:t>
            </a:r>
            <a:endParaRPr lang="zh-CN" altLang="zh-CN" sz="2800" b="0" dirty="0"/>
          </a:p>
          <a:p>
            <a:endParaRPr lang="zh-CN" altLang="zh-CN" sz="2800" b="0" dirty="0"/>
          </a:p>
          <a:p>
            <a:endParaRPr lang="zh-CN" altLang="zh-CN" sz="2800" b="0" dirty="0"/>
          </a:p>
          <a:p>
            <a:r>
              <a:rPr lang="zh-CN" altLang="zh-CN" sz="2800" b="0" dirty="0"/>
              <a:t>也可以使用字典方法</a:t>
            </a:r>
            <a:r>
              <a:rPr lang="en-US" altLang="zh-CN" sz="2800" b="0" dirty="0"/>
              <a:t>copy()</a:t>
            </a:r>
            <a:r>
              <a:rPr lang="zh-CN" altLang="zh-CN" sz="2800" b="0" dirty="0"/>
              <a:t>来实现。但两者意义不同。</a:t>
            </a:r>
            <a:endParaRPr lang="zh-CN" altLang="zh-CN" sz="2800" b="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0"/>
            <a:ext cx="10852150" cy="716915"/>
          </a:xfrm>
        </p:spPr>
        <p:txBody>
          <a:bodyPr/>
          <a:p>
            <a:r>
              <a:rPr lang="en-US" altLang="zh-CN">
                <a:sym typeface="+mn-ea"/>
              </a:rPr>
              <a:t>5</a:t>
            </a:r>
            <a:r>
              <a:rPr smtClean="0">
                <a:sym typeface="+mn-ea"/>
              </a:rPr>
              <a:t>．</a:t>
            </a:r>
            <a:r>
              <a:rPr lang="en-US" altLang="zh-CN" smtClean="0">
                <a:sym typeface="+mn-ea"/>
              </a:rPr>
              <a:t>copy</a:t>
            </a:r>
            <a:r>
              <a:rPr lang="en-US" altLang="zh-CN">
                <a:sym typeface="+mn-ea"/>
              </a:rPr>
              <a:t>()</a:t>
            </a:r>
            <a:r>
              <a:rPr>
                <a:sym typeface="+mn-ea"/>
              </a:rPr>
              <a:t>复制。原件复印件独立。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626745"/>
            <a:ext cx="11521440" cy="6231890"/>
          </a:xfrm>
        </p:spPr>
        <p:txBody>
          <a:bodyPr>
            <a:noAutofit/>
          </a:bodyPr>
          <a:p>
            <a:r>
              <a:rPr lang="en-US" altLang="zh-CN" sz="2400">
                <a:sym typeface="+mn-ea"/>
              </a:rPr>
              <a:t>&gt;&gt;&gt; dict1 = {'a': 1, 'b': 2, 'c': 3}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&gt;&gt;&gt; dict2 = dict1.copy()     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浅复制</a:t>
            </a:r>
            <a:endParaRPr lang="zh-CN" altLang="zh-CN" sz="2400" dirty="0">
              <a:solidFill>
                <a:srgbClr val="FF0000"/>
              </a:solidFill>
            </a:endParaRPr>
          </a:p>
          <a:p>
            <a:r>
              <a:rPr lang="en-US" altLang="zh-CN" sz="2400">
                <a:sym typeface="+mn-ea"/>
              </a:rPr>
              <a:t>&gt;&gt;&gt; dict2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{'a': 1, 'b': 2, 'c': 3}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&gt;&gt;&gt; dict1['a'] = 0      </a:t>
            </a:r>
            <a:r>
              <a:rPr lang="en-US" altLang="zh-CN" sz="2400" smtClean="0">
                <a:solidFill>
                  <a:srgbClr val="FF0000"/>
                </a:solidFill>
                <a:sym typeface="+mn-ea"/>
              </a:rPr>
              <a:t>#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dict1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发生改变</a:t>
            </a:r>
            <a:endParaRPr lang="zh-CN" altLang="zh-CN" sz="2400" dirty="0">
              <a:solidFill>
                <a:srgbClr val="FF0000"/>
              </a:solidFill>
            </a:endParaRPr>
          </a:p>
          <a:p>
            <a:r>
              <a:rPr lang="en-US" altLang="zh-CN" sz="2400">
                <a:sym typeface="+mn-ea"/>
              </a:rPr>
              <a:t>&gt;&gt;&gt; dict1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{'a': 0, 'b': 2, 'c': 3}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&gt;&gt;&gt; dict2               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dict2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不受影响</a:t>
            </a:r>
            <a:endParaRPr lang="zh-CN" altLang="zh-CN" sz="2400" dirty="0">
              <a:solidFill>
                <a:srgbClr val="FF0000"/>
              </a:solidFill>
            </a:endParaRPr>
          </a:p>
          <a:p>
            <a:r>
              <a:rPr lang="en-US" altLang="zh-CN" sz="2400">
                <a:sym typeface="+mn-ea"/>
              </a:rPr>
              <a:t>{'a': 1, 'b': 2, 'c': 3} </a:t>
            </a:r>
            <a:endParaRPr lang="en-US" altLang="zh-CN" sz="2400" b="1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0"/>
            <a:ext cx="11349990" cy="716915"/>
          </a:xfrm>
        </p:spPr>
        <p:txBody>
          <a:bodyPr/>
          <a:p>
            <a:r>
              <a:rPr lang="en-US" altLang="zh-CN">
                <a:sym typeface="+mn-ea"/>
              </a:rPr>
              <a:t>5</a:t>
            </a:r>
            <a:r>
              <a:rPr smtClean="0">
                <a:sym typeface="+mn-ea"/>
              </a:rPr>
              <a:t>．同步赋值，指向同一个存储空间。原件复印件不独立。</a:t>
            </a:r>
            <a:endParaRPr smtClean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626745"/>
            <a:ext cx="11521440" cy="6231890"/>
          </a:xfrm>
        </p:spPr>
        <p:txBody>
          <a:bodyPr>
            <a:noAutofit/>
          </a:bodyPr>
          <a:p>
            <a:r>
              <a:rPr lang="en-US" altLang="zh-CN" sz="2400">
                <a:sym typeface="+mn-ea"/>
              </a:rPr>
              <a:t>&gt;&gt;&gt; dict1 = {'a': 1, 'b': 2, 'c': 3}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&gt;&gt;&gt; dict2 = dict1        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赋值运算，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dict2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和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dict1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指向同一个字典</a:t>
            </a:r>
            <a:endParaRPr lang="zh-CN" altLang="zh-CN" sz="2400" dirty="0">
              <a:solidFill>
                <a:srgbClr val="FF0000"/>
              </a:solidFill>
            </a:endParaRPr>
          </a:p>
          <a:p>
            <a:r>
              <a:rPr lang="en-US" altLang="zh-CN" sz="2400">
                <a:sym typeface="+mn-ea"/>
              </a:rPr>
              <a:t>&gt;&gt;&gt; dict2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{'a': 1, 'b': 2, 'c': 3}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&gt;&gt;&gt; dict1['a'] = 0        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dict1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发生改变</a:t>
            </a:r>
            <a:endParaRPr lang="zh-CN" altLang="zh-CN" sz="2400" dirty="0">
              <a:solidFill>
                <a:srgbClr val="FF0000"/>
              </a:solidFill>
            </a:endParaRPr>
          </a:p>
          <a:p>
            <a:r>
              <a:rPr lang="en-US" altLang="zh-CN" sz="2400">
                <a:sym typeface="+mn-ea"/>
              </a:rPr>
              <a:t>&gt;&gt;&gt; dict1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{'a': 0, 'b': 2, 'c': 3}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&gt;&gt;&gt; dict2             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dict2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也立刻发生改变</a:t>
            </a:r>
            <a:endParaRPr lang="zh-CN" altLang="zh-CN" sz="2400" dirty="0">
              <a:solidFill>
                <a:srgbClr val="FF0000"/>
              </a:solidFill>
            </a:endParaRPr>
          </a:p>
          <a:p>
            <a:r>
              <a:rPr lang="en-US" altLang="zh-CN" sz="2400">
                <a:sym typeface="+mn-ea"/>
              </a:rPr>
              <a:t>{'a': 0, 'b': 2, 'c': 3}</a:t>
            </a:r>
            <a:endParaRPr lang="en-US" altLang="zh-CN" sz="2400" b="1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570" y="404495"/>
            <a:ext cx="10852150" cy="5888990"/>
          </a:xfrm>
        </p:spPr>
        <p:txBody>
          <a:bodyPr>
            <a:normAutofit fontScale="90000" lnSpcReduction="20000"/>
          </a:bodyPr>
          <a:p>
            <a:r>
              <a:rPr lang="zh-CN" altLang="en-US"/>
              <a:t>答疑：各种拷贝复制的</a:t>
            </a:r>
            <a:r>
              <a:rPr lang="zh-CN" altLang="en-US"/>
              <a:t>区别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直接赋值：其实就是对象的引用（别名）。</a:t>
            </a:r>
            <a:r>
              <a:rPr lang="en-US" altLang="zh-CN">
                <a:solidFill>
                  <a:srgbClr val="FF0000"/>
                </a:solidFill>
              </a:rPr>
              <a:t>-------</a:t>
            </a:r>
            <a:r>
              <a:rPr>
                <a:solidFill>
                  <a:srgbClr val="FF0000"/>
                </a:solidFill>
              </a:rPr>
              <a:t>同步赋值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/>
          </a:p>
          <a:p>
            <a:r>
              <a:rPr lang="zh-CN" altLang="en-US"/>
              <a:t>浅拷贝(</a:t>
            </a:r>
            <a:r>
              <a:rPr lang="zh-CN" altLang="en-US">
                <a:solidFill>
                  <a:srgbClr val="FF0000"/>
                </a:solidFill>
              </a:rPr>
              <a:t>copy</a:t>
            </a:r>
            <a:r>
              <a:rPr lang="zh-CN" altLang="en-US"/>
              <a:t>)：拷贝父对象，不会拷贝对象的内部的子对象。</a:t>
            </a:r>
            <a:endParaRPr lang="zh-CN" altLang="en-US"/>
          </a:p>
          <a:p>
            <a:pPr lvl="1"/>
            <a:r>
              <a:rPr lang="en-US" altLang="zh-CN"/>
              <a:t>a,</a:t>
            </a:r>
            <a:r>
              <a:t>和</a:t>
            </a:r>
            <a:r>
              <a:rPr lang="en-US" altLang="zh-CN"/>
              <a:t>b</a:t>
            </a:r>
            <a:r>
              <a:t>都是独立对象，但是他们的子对象仍然指向同一个对象。只复制了一级目录，没有复制二级目录。二级目录仍然引用原表二级</a:t>
            </a:r>
            <a:r>
              <a:t>目录。</a:t>
            </a:r>
          </a:p>
          <a:p>
            <a:endParaRPr lang="zh-CN" altLang="en-US"/>
          </a:p>
          <a:p>
            <a:r>
              <a:rPr lang="zh-CN" altLang="en-US"/>
              <a:t>深拷贝(</a:t>
            </a:r>
            <a:r>
              <a:rPr lang="zh-CN" altLang="en-US">
                <a:solidFill>
                  <a:srgbClr val="FF0000"/>
                </a:solidFill>
              </a:rPr>
              <a:t>deepcopy</a:t>
            </a:r>
            <a:r>
              <a:rPr lang="zh-CN" altLang="en-US"/>
              <a:t>)： copy 模块的 deepcopy 方法，完全拷贝了父对象及其子对象。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72745" y="6462395"/>
            <a:ext cx="8996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https://www.runoob.com/w3cnote/python-understanding-dict-copy-shallow-or-deep.html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直接同步</a:t>
            </a:r>
            <a:r>
              <a:rPr lang="zh-CN" altLang="en-US"/>
              <a:t>赋值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&gt;&gt;&gt; a=[1,2,3,[4,5,6]]</a:t>
            </a:r>
            <a:endParaRPr lang="zh-CN" altLang="en-US"/>
          </a:p>
          <a:p>
            <a:r>
              <a:rPr lang="zh-CN" altLang="en-US"/>
              <a:t>&gt;&gt;&gt; b=a</a:t>
            </a:r>
            <a:endParaRPr lang="zh-CN" altLang="en-US"/>
          </a:p>
          <a:p>
            <a:r>
              <a:rPr lang="zh-CN" altLang="en-US"/>
              <a:t>&gt;&gt;&gt; b[0]="a"</a:t>
            </a:r>
            <a:endParaRPr lang="zh-CN" altLang="en-US"/>
          </a:p>
          <a:p>
            <a:r>
              <a:rPr lang="zh-CN" altLang="en-US"/>
              <a:t>&gt;&gt;&gt; b[3][0]="b"</a:t>
            </a:r>
            <a:endParaRPr lang="zh-CN" altLang="en-US"/>
          </a:p>
          <a:p>
            <a:r>
              <a:rPr lang="zh-CN" altLang="en-US"/>
              <a:t>&gt;&gt;&gt; b</a:t>
            </a:r>
            <a:endParaRPr lang="zh-CN" altLang="en-US"/>
          </a:p>
          <a:p>
            <a:r>
              <a:rPr lang="zh-CN" altLang="en-US"/>
              <a:t>['a', 2, 3, ['b', 5, 6]]</a:t>
            </a:r>
            <a:endParaRPr lang="zh-CN" altLang="en-US"/>
          </a:p>
          <a:p>
            <a:r>
              <a:rPr lang="zh-CN" altLang="en-US"/>
              <a:t>&gt;&gt;&gt; a</a:t>
            </a:r>
            <a:endParaRPr lang="zh-CN" altLang="en-US"/>
          </a:p>
          <a:p>
            <a:r>
              <a:rPr lang="zh-CN" altLang="en-US"/>
              <a:t>['a', 2, 3, ['b', 5, 6]]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浅拷贝(</a:t>
            </a:r>
            <a:r>
              <a:rPr>
                <a:solidFill>
                  <a:srgbClr val="FF0000"/>
                </a:solidFill>
                <a:sym typeface="+mn-ea"/>
              </a:rPr>
              <a:t>copy</a:t>
            </a:r>
            <a:r>
              <a:rPr>
                <a:sym typeface="+mn-ea"/>
              </a:rPr>
              <a:t>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63975" y="44450"/>
            <a:ext cx="8027035" cy="6775450"/>
          </a:xfrm>
        </p:spPr>
        <p:txBody>
          <a:bodyPr>
            <a:normAutofit fontScale="80000"/>
          </a:bodyPr>
          <a:p>
            <a:r>
              <a:rPr lang="zh-CN" altLang="en-US"/>
              <a:t>&gt;&gt;&gt; a=[1,2,3,[4,5,6]]</a:t>
            </a:r>
            <a:endParaRPr lang="zh-CN" altLang="en-US"/>
          </a:p>
          <a:p>
            <a:r>
              <a:rPr lang="zh-CN" altLang="en-US"/>
              <a:t>&gt;&gt;&gt; b=a.copy()</a:t>
            </a:r>
            <a:endParaRPr lang="zh-CN" altLang="en-US"/>
          </a:p>
          <a:p>
            <a:r>
              <a:rPr lang="zh-CN" altLang="en-US"/>
              <a:t>&gt;&gt;&gt; b[0]="a"</a:t>
            </a:r>
            <a:endParaRPr lang="zh-CN" altLang="en-US"/>
          </a:p>
          <a:p>
            <a:r>
              <a:rPr lang="zh-CN" altLang="en-US"/>
              <a:t>&gt;&gt;&gt; b</a:t>
            </a:r>
            <a:endParaRPr lang="zh-CN" altLang="en-US"/>
          </a:p>
          <a:p>
            <a:r>
              <a:rPr lang="zh-CN" altLang="en-US"/>
              <a:t>['a', 2, 3, [4, 5, 6]]</a:t>
            </a:r>
            <a:endParaRPr lang="zh-CN" altLang="en-US"/>
          </a:p>
          <a:p>
            <a:r>
              <a:rPr lang="zh-CN" altLang="en-US"/>
              <a:t>&gt;&gt;&gt; a</a:t>
            </a:r>
            <a:endParaRPr lang="zh-CN" altLang="en-US"/>
          </a:p>
          <a:p>
            <a:r>
              <a:rPr lang="zh-CN" altLang="en-US"/>
              <a:t>[1, 2, 3, [4, 5, 6]]</a:t>
            </a:r>
            <a:r>
              <a:rPr lang="en-US" altLang="zh-CN"/>
              <a:t>       </a:t>
            </a:r>
            <a:endParaRPr lang="en-US" altLang="zh-CN"/>
          </a:p>
          <a:p>
            <a:r>
              <a:rPr lang="zh-CN" altLang="en-US"/>
              <a:t>&gt;&gt;&gt; b[3][0]="b"</a:t>
            </a:r>
            <a:endParaRPr lang="zh-CN" altLang="en-US"/>
          </a:p>
          <a:p>
            <a:r>
              <a:rPr lang="zh-CN" altLang="en-US"/>
              <a:t>&gt;&gt;&gt; b</a:t>
            </a:r>
            <a:endParaRPr lang="zh-CN" altLang="en-US"/>
          </a:p>
          <a:p>
            <a:r>
              <a:rPr lang="zh-CN" altLang="en-US"/>
              <a:t>['a', 2, 3, ['b', 5, 6]]</a:t>
            </a:r>
            <a:endParaRPr lang="zh-CN" altLang="en-US"/>
          </a:p>
          <a:p>
            <a:r>
              <a:rPr lang="zh-CN" altLang="en-US"/>
              <a:t>&gt;&gt;&gt; a</a:t>
            </a:r>
            <a:endParaRPr lang="zh-CN" altLang="en-US"/>
          </a:p>
          <a:p>
            <a:r>
              <a:rPr lang="zh-CN" altLang="en-US"/>
              <a:t>[1, 2, 3, ['b', 5, 6]]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深拷贝(</a:t>
            </a:r>
            <a:r>
              <a:rPr>
                <a:solidFill>
                  <a:srgbClr val="FF0000"/>
                </a:solidFill>
                <a:sym typeface="+mn-ea"/>
              </a:rPr>
              <a:t>deepcopy</a:t>
            </a:r>
            <a:r>
              <a:rPr>
                <a:sym typeface="+mn-ea"/>
              </a:rPr>
              <a:t>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&gt;&gt;&gt; a=[1,2,3,[4,5,6]]</a:t>
            </a:r>
            <a:endParaRPr lang="zh-CN" altLang="en-US"/>
          </a:p>
          <a:p>
            <a:r>
              <a:rPr lang="zh-CN" altLang="en-US"/>
              <a:t>&gt;&gt;&gt; import copy</a:t>
            </a:r>
            <a:endParaRPr lang="zh-CN" altLang="en-US"/>
          </a:p>
          <a:p>
            <a:r>
              <a:rPr lang="zh-CN" altLang="en-US"/>
              <a:t>&gt;&gt;&gt; b=copy.deepcopy(a)</a:t>
            </a:r>
            <a:endParaRPr lang="zh-CN" altLang="en-US"/>
          </a:p>
          <a:p>
            <a:r>
              <a:rPr lang="zh-CN" altLang="en-US"/>
              <a:t>&gt;&gt;&gt; b[0]="a"</a:t>
            </a:r>
            <a:endParaRPr lang="zh-CN" altLang="en-US"/>
          </a:p>
          <a:p>
            <a:r>
              <a:rPr lang="zh-CN" altLang="en-US"/>
              <a:t>&gt;&gt;&gt; b[3][0]="b"</a:t>
            </a:r>
            <a:endParaRPr lang="zh-CN" altLang="en-US"/>
          </a:p>
          <a:p>
            <a:r>
              <a:rPr lang="zh-CN" altLang="en-US"/>
              <a:t>&gt;&gt;&gt; b</a:t>
            </a:r>
            <a:endParaRPr lang="zh-CN" altLang="en-US"/>
          </a:p>
          <a:p>
            <a:r>
              <a:rPr lang="zh-CN" altLang="en-US"/>
              <a:t>['a', 2, 3, ['b', 5, 6]]</a:t>
            </a:r>
            <a:endParaRPr lang="zh-CN" altLang="en-US"/>
          </a:p>
          <a:p>
            <a:r>
              <a:rPr lang="zh-CN" altLang="en-US"/>
              <a:t>&gt;&gt;&gt; a</a:t>
            </a:r>
            <a:endParaRPr lang="zh-CN" altLang="en-US"/>
          </a:p>
          <a:p>
            <a:r>
              <a:rPr lang="zh-CN" altLang="en-US"/>
              <a:t>[1, 2, 3, [4, 5, 6]]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t="41938" b="28647"/>
          <a:stretch>
            <a:fillRect/>
          </a:stretch>
        </p:blipFill>
        <p:spPr>
          <a:xfrm>
            <a:off x="210185" y="2165350"/>
            <a:ext cx="11772265" cy="191833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216785" y="2292350"/>
            <a:ext cx="7759065" cy="1276350"/>
          </a:xfrm>
        </p:spPr>
        <p:txBody>
          <a:bodyPr/>
          <a:lstStyle/>
          <a:p>
            <a:r>
              <a:rPr lang="en-US" dirty="0">
                <a:latin typeface="+mj-lt"/>
                <a:ea typeface="+mj-ea"/>
                <a:sym typeface="+mn-ea"/>
              </a:rPr>
              <a:t>7.1 </a:t>
            </a:r>
            <a:r>
              <a:rPr lang="zh-CN" altLang="en-US" dirty="0">
                <a:latin typeface="+mj-lt"/>
                <a:ea typeface="+mj-ea"/>
                <a:sym typeface="+mn-ea"/>
              </a:rPr>
              <a:t>字典</a:t>
            </a:r>
            <a:endParaRPr lang="zh-CN" altLang="en-US" dirty="0">
              <a:latin typeface="+mj-lt"/>
              <a:ea typeface="+mj-ea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7.1.6 </a:t>
            </a:r>
            <a:r>
              <a:rPr lang="zh-CN" altLang="en-US" dirty="0" smtClean="0"/>
              <a:t>字典</a:t>
            </a:r>
            <a:r>
              <a:rPr lang="zh-CN" altLang="en-US" dirty="0"/>
              <a:t>推导式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21573" y="1291407"/>
            <a:ext cx="7650480" cy="181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800" dirty="0">
                <a:latin typeface="+mn-ea"/>
                <a:ea typeface="+mn-ea"/>
              </a:rPr>
              <a:t>字典推导式和列表推导式的使用方法是类似的，</a:t>
            </a:r>
            <a:endParaRPr lang="zh-CN" altLang="zh-CN" sz="2800" dirty="0">
              <a:latin typeface="+mn-ea"/>
              <a:ea typeface="+mn-ea"/>
            </a:endParaRPr>
          </a:p>
          <a:p>
            <a:endParaRPr lang="zh-CN" altLang="zh-CN" sz="2800" dirty="0">
              <a:latin typeface="+mn-ea"/>
              <a:ea typeface="+mn-ea"/>
            </a:endParaRPr>
          </a:p>
          <a:p>
            <a:endParaRPr lang="zh-CN" altLang="zh-CN" sz="2800" dirty="0">
              <a:latin typeface="+mn-ea"/>
              <a:ea typeface="+mn-ea"/>
            </a:endParaRPr>
          </a:p>
          <a:p>
            <a:r>
              <a:rPr lang="zh-CN" altLang="zh-CN" sz="2800" dirty="0">
                <a:latin typeface="+mn-ea"/>
                <a:ea typeface="+mn-ea"/>
              </a:rPr>
              <a:t>只是将中括号改成大括号</a:t>
            </a:r>
            <a:r>
              <a:rPr lang="zh-CN" sz="2800" dirty="0" smtClean="0">
                <a:latin typeface="+mn-ea"/>
                <a:ea typeface="+mn-ea"/>
              </a:rPr>
              <a:t>。</a:t>
            </a:r>
            <a:endParaRPr lang="zh-CN" sz="280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7.1.1 </a:t>
            </a:r>
            <a:r>
              <a:rPr lang="zh-CN" altLang="en-US" dirty="0" smtClean="0"/>
              <a:t>字典</a:t>
            </a:r>
            <a:r>
              <a:rPr lang="zh-CN" altLang="en-US" dirty="0"/>
              <a:t>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1522710" cy="5180965"/>
          </a:xfrm>
        </p:spPr>
        <p:txBody>
          <a:bodyPr/>
          <a:lstStyle/>
          <a:p>
            <a:r>
              <a:rPr lang="zh-CN" altLang="zh-CN" dirty="0" smtClean="0"/>
              <a:t>“键”</a:t>
            </a:r>
            <a:r>
              <a:rPr lang="zh-CN" altLang="zh-CN" dirty="0"/>
              <a:t>可以是任意</a:t>
            </a:r>
            <a:r>
              <a:rPr lang="zh-CN" altLang="zh-CN" dirty="0">
                <a:solidFill>
                  <a:srgbClr val="FF0000"/>
                </a:solidFill>
              </a:rPr>
              <a:t>不可变数据</a:t>
            </a:r>
            <a:r>
              <a:rPr lang="zh-CN" altLang="zh-CN" dirty="0"/>
              <a:t>，且“键”</a:t>
            </a:r>
            <a:r>
              <a:rPr lang="zh-CN" altLang="zh-CN" dirty="0">
                <a:solidFill>
                  <a:srgbClr val="FF0000"/>
                </a:solidFill>
              </a:rPr>
              <a:t>不允许重复</a:t>
            </a:r>
            <a:r>
              <a:rPr lang="zh-CN" altLang="zh-CN" dirty="0"/>
              <a:t>，而“值”是可以重复的</a:t>
            </a:r>
            <a:r>
              <a:rPr lang="zh-CN" altLang="zh-CN" dirty="0" smtClean="0"/>
              <a:t>。</a:t>
            </a:r>
            <a:endParaRPr lang="zh-CN" altLang="zh-CN" dirty="0" smtClean="0"/>
          </a:p>
          <a:p>
            <a:endParaRPr lang="zh-CN" altLang="zh-CN" dirty="0" smtClean="0"/>
          </a:p>
          <a:p>
            <a:endParaRPr lang="en-US" altLang="zh-CN" dirty="0" smtClean="0"/>
          </a:p>
          <a:p>
            <a:r>
              <a:rPr lang="zh-CN" altLang="zh-CN" dirty="0"/>
              <a:t>对字典的所有操作默认都是通过</a:t>
            </a:r>
            <a:r>
              <a:rPr lang="zh-CN" altLang="zh-CN" dirty="0">
                <a:solidFill>
                  <a:srgbClr val="FF0000"/>
                </a:solidFill>
              </a:rPr>
              <a:t>“键”</a:t>
            </a:r>
            <a:r>
              <a:rPr lang="zh-CN" altLang="zh-CN" dirty="0"/>
              <a:t>来完成</a:t>
            </a:r>
            <a:r>
              <a:rPr lang="zh-CN" altLang="zh-CN" dirty="0" smtClean="0"/>
              <a:t>的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1035050" y="1123950"/>
              <a:ext cx="977900" cy="8001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1035050" y="1123950"/>
                <a:ext cx="977900" cy="800100"/>
              </a:xfrm>
              <a:prstGeom prst="rect"/>
            </p:spPr>
          </p:pic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7.1.6 </a:t>
            </a:r>
            <a:r>
              <a:rPr lang="zh-CN" altLang="en-US" dirty="0" smtClean="0"/>
              <a:t>字典</a:t>
            </a:r>
            <a:r>
              <a:rPr lang="zh-CN" altLang="en-US" dirty="0"/>
              <a:t>推导式</a:t>
            </a:r>
            <a:r>
              <a:rPr lang="en-US" altLang="zh-CN" dirty="0"/>
              <a:t>---</a:t>
            </a:r>
            <a:r>
              <a:rPr dirty="0"/>
              <a:t>新建新字典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921385" y="1291590"/>
            <a:ext cx="1107821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SzPct val="90000"/>
              <a:buFont typeface="Wingdings" panose="05000000000000000000" pitchFamily="2" charset="2"/>
              <a:buNone/>
            </a:pPr>
            <a:r>
              <a:rPr lang="en-US" altLang="zh-CN" sz="3200" dirty="0">
                <a:sym typeface="+mn-ea"/>
              </a:rPr>
              <a:t>&gt;&gt;&gt; dict1 =</a:t>
            </a:r>
            <a:r>
              <a:rPr lang="zh-CN" altLang="en-US" sz="3200" dirty="0">
                <a:latin typeface="Consolas" panose="020B0609020204030204" pitchFamily="49" charset="0"/>
                <a:sym typeface="+mn-ea"/>
              </a:rPr>
              <a:t>{i:str(i) for i in range(1, 5)}</a:t>
            </a:r>
            <a:endParaRPr lang="zh-CN" altLang="en-US" sz="3200" dirty="0">
              <a:latin typeface="Consolas" panose="020B0609020204030204" pitchFamily="49" charset="0"/>
            </a:endParaRPr>
          </a:p>
          <a:p>
            <a:pPr marL="0" indent="0" eaLnBrk="1" hangingPunct="1">
              <a:buSzPct val="90000"/>
              <a:buFont typeface="Wingdings" panose="05000000000000000000" pitchFamily="2" charset="2"/>
              <a:buNone/>
            </a:pPr>
            <a:r>
              <a:rPr lang="zh-CN" altLang="en-US" sz="3200" dirty="0">
                <a:solidFill>
                  <a:srgbClr val="0070C0"/>
                </a:solidFill>
                <a:latin typeface="Consolas" panose="020B0609020204030204" pitchFamily="49" charset="0"/>
                <a:sym typeface="+mn-ea"/>
              </a:rPr>
              <a:t>{1: '1', 2: '2', 3: '3', 4: '4'}</a:t>
            </a:r>
            <a:endParaRPr lang="zh-CN" altLang="en-US" sz="3200" dirty="0">
              <a:solidFill>
                <a:srgbClr val="0070C0"/>
              </a:solidFill>
              <a:latin typeface="Consolas" panose="020B0609020204030204" pitchFamily="49" charset="0"/>
              <a:sym typeface="+mn-ea"/>
            </a:endParaRPr>
          </a:p>
          <a:p>
            <a:pPr marL="0" indent="0" eaLnBrk="1" hangingPunct="1">
              <a:buSzPct val="90000"/>
              <a:buFont typeface="Wingdings" panose="05000000000000000000" pitchFamily="2" charset="2"/>
              <a:buNone/>
            </a:pPr>
            <a:endParaRPr lang="en-US" altLang="zh-CN" sz="3200" dirty="0">
              <a:latin typeface="+mn-ea"/>
              <a:ea typeface="+mn-ea"/>
              <a:sym typeface="+mn-ea"/>
            </a:endParaRPr>
          </a:p>
          <a:p>
            <a:pPr marL="0" indent="0" eaLnBrk="1" hangingPunct="1">
              <a:buSzPct val="90000"/>
              <a:buFont typeface="Wingdings" panose="05000000000000000000" pitchFamily="2" charset="2"/>
              <a:buNone/>
            </a:pPr>
            <a:r>
              <a:rPr lang="zh-CN" altLang="en-US" sz="3200" dirty="0">
                <a:latin typeface="+mn-ea"/>
                <a:ea typeface="+mn-ea"/>
                <a:sym typeface="+mn-ea"/>
              </a:rPr>
              <a:t>                                     等同于</a:t>
            </a:r>
            <a:endParaRPr lang="zh-CN" altLang="en-US" sz="3200" dirty="0">
              <a:latin typeface="+mn-ea"/>
              <a:ea typeface="+mn-ea"/>
              <a:sym typeface="+mn-ea"/>
            </a:endParaRPr>
          </a:p>
          <a:p>
            <a:pPr marL="0" indent="0" eaLnBrk="1" hangingPunct="1">
              <a:buSzPct val="90000"/>
              <a:buFont typeface="Wingdings" panose="05000000000000000000" pitchFamily="2" charset="2"/>
              <a:buNone/>
            </a:pPr>
            <a:endParaRPr lang="en-US" altLang="zh-CN" sz="3200" dirty="0">
              <a:latin typeface="+mn-ea"/>
              <a:ea typeface="+mn-ea"/>
              <a:sym typeface="+mn-ea"/>
            </a:endParaRPr>
          </a:p>
          <a:p>
            <a:pPr marL="0" indent="0" eaLnBrk="1" hangingPunct="1">
              <a:buSzPct val="90000"/>
              <a:buFont typeface="Wingdings" panose="05000000000000000000" pitchFamily="2" charset="2"/>
              <a:buNone/>
            </a:pPr>
            <a:endParaRPr lang="en-US" altLang="zh-CN" sz="3200" dirty="0">
              <a:latin typeface="+mn-ea"/>
              <a:ea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99555" y="3776345"/>
            <a:ext cx="454469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indent="0" algn="l" eaLnBrk="1" hangingPunct="1">
              <a:buSzPct val="90000"/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+mn-ea"/>
                <a:ea typeface="+mn-ea"/>
                <a:sym typeface="+mn-ea"/>
              </a:rPr>
              <a:t>&gt;&gt;&gt; dict1={}</a:t>
            </a:r>
            <a:endParaRPr lang="en-US" altLang="zh-CN" sz="2800" b="1" dirty="0">
              <a:latin typeface="+mn-ea"/>
              <a:ea typeface="+mn-ea"/>
              <a:sym typeface="+mn-ea"/>
            </a:endParaRPr>
          </a:p>
          <a:p>
            <a:pPr marL="0" indent="0" algn="l" eaLnBrk="1" hangingPunct="1">
              <a:buSzPct val="90000"/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+mn-ea"/>
                <a:ea typeface="+mn-ea"/>
                <a:sym typeface="+mn-ea"/>
              </a:rPr>
              <a:t>&gt;&gt;&gt; for i in range(1,5):</a:t>
            </a:r>
            <a:endParaRPr lang="en-US" altLang="zh-CN" sz="2800" b="1" dirty="0">
              <a:latin typeface="+mn-ea"/>
              <a:ea typeface="+mn-ea"/>
              <a:sym typeface="+mn-ea"/>
            </a:endParaRPr>
          </a:p>
          <a:p>
            <a:pPr marL="0" indent="0" algn="l" eaLnBrk="1" hangingPunct="1">
              <a:buSzPct val="90000"/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+mn-ea"/>
                <a:ea typeface="+mn-ea"/>
                <a:sym typeface="+mn-ea"/>
              </a:rPr>
              <a:t>    dict1[i]=str(i)</a:t>
            </a:r>
            <a:endParaRPr lang="en-US" altLang="zh-CN" sz="2800" b="1" dirty="0">
              <a:latin typeface="+mn-ea"/>
              <a:ea typeface="+mn-ea"/>
              <a:sym typeface="+mn-ea"/>
            </a:endParaRPr>
          </a:p>
          <a:p>
            <a:pPr marL="0" indent="0" algn="l" eaLnBrk="1" hangingPunct="1">
              <a:buSzPct val="90000"/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+mn-ea"/>
                <a:ea typeface="+mn-ea"/>
                <a:sym typeface="+mn-ea"/>
              </a:rPr>
              <a:t>&gt;&gt;&gt; dict1</a:t>
            </a:r>
            <a:endParaRPr lang="en-US" altLang="zh-CN" sz="2800" b="1" dirty="0">
              <a:latin typeface="+mn-ea"/>
              <a:ea typeface="+mn-ea"/>
              <a:sym typeface="+mn-ea"/>
            </a:endParaRPr>
          </a:p>
          <a:p>
            <a:pPr marL="0" indent="0" algn="l" eaLnBrk="1" hangingPunct="1">
              <a:buSzPct val="90000"/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+mn-ea"/>
                <a:ea typeface="+mn-ea"/>
                <a:sym typeface="+mn-ea"/>
              </a:rPr>
              <a:t>{1: '1', 2: '2', 3: '3', 4: '4'}</a:t>
            </a:r>
            <a:endParaRPr lang="en-US" altLang="zh-CN" sz="2800" b="1" dirty="0">
              <a:latin typeface="+mn-ea"/>
              <a:ea typeface="+mn-ea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7.1.6 </a:t>
            </a:r>
            <a:r>
              <a:rPr lang="zh-CN" altLang="en-US" dirty="0" smtClean="0"/>
              <a:t>字典</a:t>
            </a:r>
            <a:r>
              <a:rPr lang="zh-CN" altLang="en-US" dirty="0"/>
              <a:t>推导式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21385" y="1291590"/>
            <a:ext cx="1107821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ym typeface="+mn-ea"/>
              </a:rPr>
              <a:t>&gt;&gt;&gt; dict1 = {'a': 1, 'b': 2, 'c': 3}</a:t>
            </a:r>
            <a:endParaRPr lang="zh-CN" altLang="zh-CN" sz="3200" dirty="0"/>
          </a:p>
          <a:p>
            <a:pPr algn="l"/>
            <a:r>
              <a:rPr lang="en-US" altLang="zh-CN" sz="3200" dirty="0">
                <a:sym typeface="+mn-ea"/>
              </a:rPr>
              <a:t>&gt;&gt;&gt; dict2={k: v for k, v in dict1.items()}      </a:t>
            </a:r>
            <a:endParaRPr lang="en-US" altLang="zh-CN" sz="3200" dirty="0">
              <a:sym typeface="+mn-ea"/>
            </a:endParaRPr>
          </a:p>
          <a:p>
            <a:pPr algn="l"/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# </a:t>
            </a:r>
            <a:r>
              <a:rPr lang="zh-CN" altLang="zh-CN" sz="3200" dirty="0">
                <a:solidFill>
                  <a:srgbClr val="FF0000"/>
                </a:solidFill>
                <a:sym typeface="+mn-ea"/>
              </a:rPr>
              <a:t>字典推导式，将结果赋予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dict2</a:t>
            </a:r>
            <a:endParaRPr lang="zh-CN" altLang="zh-CN" sz="3200" dirty="0">
              <a:solidFill>
                <a:srgbClr val="FF0000"/>
              </a:solidFill>
            </a:endParaRPr>
          </a:p>
          <a:p>
            <a:pPr algn="l"/>
            <a:r>
              <a:rPr lang="en-US" altLang="zh-CN" sz="3200" dirty="0">
                <a:sym typeface="+mn-ea"/>
              </a:rPr>
              <a:t>&gt;&gt;&gt; dict2</a:t>
            </a:r>
            <a:endParaRPr lang="zh-CN" altLang="zh-CN" sz="3200" dirty="0"/>
          </a:p>
          <a:p>
            <a:pPr algn="l"/>
            <a:r>
              <a:rPr lang="en-US" altLang="zh-CN" sz="3200" dirty="0">
                <a:sym typeface="+mn-ea"/>
              </a:rPr>
              <a:t>{'a': 1, 'b': 2, 'c': 3}</a:t>
            </a:r>
            <a:endParaRPr lang="zh-CN" altLang="zh-CN" sz="3200" dirty="0"/>
          </a:p>
          <a:p>
            <a:pPr algn="l"/>
            <a:r>
              <a:rPr lang="en-US" altLang="zh-CN" sz="3200" dirty="0">
                <a:sym typeface="+mn-ea"/>
              </a:rPr>
              <a:t>&gt;&gt;&gt; dict2 is dict1</a:t>
            </a:r>
            <a:endParaRPr lang="zh-CN" altLang="zh-CN" sz="3200" dirty="0"/>
          </a:p>
          <a:p>
            <a:pPr algn="l"/>
            <a:r>
              <a:rPr lang="en-US" altLang="zh-CN" sz="3200" dirty="0">
                <a:sym typeface="+mn-ea"/>
              </a:rPr>
              <a:t>False</a:t>
            </a:r>
            <a:endParaRPr lang="en-US" altLang="zh-CN" sz="3200" dirty="0">
              <a:sym typeface="+mn-ea"/>
            </a:endParaRPr>
          </a:p>
          <a:p>
            <a:pPr algn="l"/>
            <a:endParaRPr lang="en-US" altLang="zh-CN" sz="3200" dirty="0">
              <a:sym typeface="+mn-ea"/>
            </a:endParaRPr>
          </a:p>
          <a:p>
            <a:pPr algn="l"/>
            <a:r>
              <a:rPr lang="zh-CN" altLang="en-US" sz="3200" b="1" dirty="0">
                <a:sym typeface="+mn-ea"/>
              </a:rPr>
              <a:t>                                     等同于</a:t>
            </a:r>
            <a:endParaRPr lang="zh-CN" altLang="en-US" sz="3200" b="1" dirty="0">
              <a:sym typeface="+mn-ea"/>
            </a:endParaRPr>
          </a:p>
          <a:p>
            <a:pPr algn="l"/>
            <a:endParaRPr lang="zh-CN" altLang="zh-CN" sz="3200" dirty="0"/>
          </a:p>
          <a:p>
            <a:pPr algn="l"/>
            <a:endParaRPr lang="en-US" altLang="zh-CN" sz="3200" dirty="0">
              <a:latin typeface="+mn-ea"/>
              <a:ea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57035" y="4304665"/>
            <a:ext cx="5344795" cy="25533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 b="1" dirty="0">
                <a:sym typeface="+mn-ea"/>
              </a:rPr>
              <a:t>&gt;&gt;&gt; dict2={}</a:t>
            </a:r>
            <a:endParaRPr lang="zh-CN" altLang="en-US" sz="3200" b="1" dirty="0">
              <a:sym typeface="+mn-ea"/>
            </a:endParaRPr>
          </a:p>
          <a:p>
            <a:pPr algn="l"/>
            <a:r>
              <a:rPr lang="zh-CN" altLang="en-US" sz="3200" b="1" dirty="0">
                <a:sym typeface="+mn-ea"/>
              </a:rPr>
              <a:t>&gt;&gt;&gt; for k,v in dict1.items():</a:t>
            </a:r>
            <a:endParaRPr lang="zh-CN" altLang="en-US" sz="3200" b="1" dirty="0">
              <a:sym typeface="+mn-ea"/>
            </a:endParaRPr>
          </a:p>
          <a:p>
            <a:pPr algn="l"/>
            <a:r>
              <a:rPr lang="zh-CN" altLang="en-US" sz="3200" b="1" dirty="0">
                <a:sym typeface="+mn-ea"/>
              </a:rPr>
              <a:t>    dict2[k]=v </a:t>
            </a:r>
            <a:endParaRPr lang="zh-CN" altLang="en-US" sz="3200" b="1" dirty="0">
              <a:sym typeface="+mn-ea"/>
            </a:endParaRPr>
          </a:p>
          <a:p>
            <a:pPr algn="l"/>
            <a:r>
              <a:rPr lang="zh-CN" altLang="en-US" sz="3200" b="1" dirty="0">
                <a:sym typeface="+mn-ea"/>
              </a:rPr>
              <a:t>&gt;&gt;&gt; dict2</a:t>
            </a:r>
            <a:endParaRPr lang="zh-CN" altLang="en-US" sz="3200" b="1" dirty="0">
              <a:sym typeface="+mn-ea"/>
            </a:endParaRPr>
          </a:p>
          <a:p>
            <a:pPr algn="l"/>
            <a:r>
              <a:rPr lang="zh-CN" altLang="en-US" sz="3200" b="1" dirty="0">
                <a:sym typeface="+mn-ea"/>
              </a:rPr>
              <a:t>{'a': 1, 'b': 2, 'c': 3}</a:t>
            </a:r>
            <a:endParaRPr lang="zh-CN" altLang="en-US" sz="3200" b="1" dirty="0"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7.1.6 </a:t>
            </a:r>
            <a:r>
              <a:rPr lang="zh-CN" altLang="en-US" dirty="0" smtClean="0"/>
              <a:t>字典</a:t>
            </a:r>
            <a:r>
              <a:rPr lang="zh-CN" altLang="en-US" dirty="0"/>
              <a:t>推导式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01065" y="1342390"/>
            <a:ext cx="1107821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ym typeface="+mn-ea"/>
              </a:rPr>
              <a:t>&gt;&gt;&gt; dict1 = {'a': 1, 'b': 2, 'c': 3}</a:t>
            </a:r>
            <a:endParaRPr lang="zh-CN" altLang="zh-CN" sz="3200" dirty="0"/>
          </a:p>
          <a:p>
            <a:pPr algn="l"/>
            <a:r>
              <a:rPr lang="en-US" altLang="zh-CN" sz="3200" dirty="0">
                <a:sym typeface="+mn-ea"/>
              </a:rPr>
              <a:t>&gt;&gt;&gt; dict2 = {k: v**2 for k, v in dict1.items()}</a:t>
            </a:r>
            <a:endParaRPr lang="zh-CN" altLang="zh-CN" sz="3200" dirty="0"/>
          </a:p>
          <a:p>
            <a:pPr algn="l"/>
            <a:r>
              <a:rPr lang="en-US" altLang="zh-CN" sz="3200" dirty="0">
                <a:sym typeface="+mn-ea"/>
              </a:rPr>
              <a:t>&gt;&gt;&gt; dict2</a:t>
            </a:r>
            <a:endParaRPr lang="zh-CN" altLang="zh-CN" sz="3200" dirty="0"/>
          </a:p>
          <a:p>
            <a:pPr algn="l"/>
            <a:r>
              <a:rPr lang="en-US" altLang="zh-CN" sz="3200" dirty="0">
                <a:sym typeface="+mn-ea"/>
              </a:rPr>
              <a:t>{'a': 1, 'b': 4, 'c': 9}</a:t>
            </a:r>
            <a:endParaRPr lang="en-US" altLang="zh-CN" sz="3200" dirty="0">
              <a:sym typeface="+mn-ea"/>
            </a:endParaRPr>
          </a:p>
          <a:p>
            <a:pPr algn="l"/>
            <a:endParaRPr lang="en-US" altLang="zh-CN" sz="3200" dirty="0">
              <a:latin typeface="+mn-ea"/>
              <a:ea typeface="+mn-ea"/>
              <a:sym typeface="+mn-ea"/>
            </a:endParaRPr>
          </a:p>
          <a:p>
            <a:pPr algn="l"/>
            <a:endParaRPr lang="en-US" altLang="zh-CN" sz="3200" dirty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3200" dirty="0">
                <a:latin typeface="+mn-ea"/>
                <a:ea typeface="+mn-ea"/>
                <a:sym typeface="+mn-ea"/>
              </a:rPr>
              <a:t>                             等同于</a:t>
            </a:r>
            <a:endParaRPr lang="zh-CN" altLang="en-US" sz="3200" dirty="0">
              <a:latin typeface="+mn-ea"/>
              <a:ea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57035" y="4304665"/>
            <a:ext cx="5344795" cy="25533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 b="1" dirty="0">
                <a:sym typeface="+mn-ea"/>
              </a:rPr>
              <a:t>&gt;&gt;&gt; dict2={}</a:t>
            </a:r>
            <a:endParaRPr lang="zh-CN" altLang="en-US" sz="3200" b="1" dirty="0">
              <a:sym typeface="+mn-ea"/>
            </a:endParaRPr>
          </a:p>
          <a:p>
            <a:pPr algn="l"/>
            <a:r>
              <a:rPr lang="zh-CN" altLang="en-US" sz="3200" b="1" dirty="0">
                <a:sym typeface="+mn-ea"/>
              </a:rPr>
              <a:t>&gt;&gt;&gt; for k,v in dict1.items():</a:t>
            </a:r>
            <a:endParaRPr lang="zh-CN" altLang="en-US" sz="3200" b="1" dirty="0">
              <a:sym typeface="+mn-ea"/>
            </a:endParaRPr>
          </a:p>
          <a:p>
            <a:pPr algn="l"/>
            <a:r>
              <a:rPr lang="zh-CN" altLang="en-US" sz="3200" b="1" dirty="0">
                <a:sym typeface="+mn-ea"/>
              </a:rPr>
              <a:t>    dict2[k]=v</a:t>
            </a:r>
            <a:r>
              <a:rPr lang="en-US" altLang="zh-CN" sz="3200" b="1" dirty="0">
                <a:sym typeface="+mn-ea"/>
              </a:rPr>
              <a:t>**2</a:t>
            </a:r>
            <a:r>
              <a:rPr lang="zh-CN" altLang="en-US" sz="3200" b="1" dirty="0">
                <a:sym typeface="+mn-ea"/>
              </a:rPr>
              <a:t> </a:t>
            </a:r>
            <a:endParaRPr lang="zh-CN" altLang="en-US" sz="3200" b="1" dirty="0">
              <a:sym typeface="+mn-ea"/>
            </a:endParaRPr>
          </a:p>
          <a:p>
            <a:pPr algn="l"/>
            <a:r>
              <a:rPr lang="zh-CN" altLang="en-US" sz="3200" b="1" dirty="0">
                <a:sym typeface="+mn-ea"/>
              </a:rPr>
              <a:t>&gt;&gt;&gt; dict2</a:t>
            </a:r>
            <a:endParaRPr lang="zh-CN" altLang="en-US" sz="3200" b="1" dirty="0">
              <a:sym typeface="+mn-ea"/>
            </a:endParaRPr>
          </a:p>
          <a:p>
            <a:pPr algn="l"/>
            <a:r>
              <a:rPr lang="zh-CN" altLang="en-US" sz="3200" b="1" dirty="0">
                <a:sym typeface="+mn-ea"/>
              </a:rPr>
              <a:t>{'a': 1, 'b': </a:t>
            </a:r>
            <a:r>
              <a:rPr lang="en-US" altLang="zh-CN" sz="3200" b="1" dirty="0">
                <a:sym typeface="+mn-ea"/>
              </a:rPr>
              <a:t>4</a:t>
            </a:r>
            <a:r>
              <a:rPr lang="zh-CN" altLang="en-US" sz="3200" b="1" dirty="0">
                <a:sym typeface="+mn-ea"/>
              </a:rPr>
              <a:t>, 'c': </a:t>
            </a:r>
            <a:r>
              <a:rPr lang="en-US" altLang="zh-CN" sz="3200" b="1" dirty="0">
                <a:sym typeface="+mn-ea"/>
              </a:rPr>
              <a:t>9</a:t>
            </a:r>
            <a:r>
              <a:rPr lang="zh-CN" altLang="en-US" sz="3200" b="1" dirty="0">
                <a:sym typeface="+mn-ea"/>
              </a:rPr>
              <a:t>}</a:t>
            </a:r>
            <a:endParaRPr lang="zh-CN" altLang="en-US" sz="3200" b="1" dirty="0"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7.1.7 </a:t>
            </a:r>
            <a:r>
              <a:rPr lang="zh-CN" altLang="en-US" dirty="0" smtClean="0"/>
              <a:t>字典</a:t>
            </a:r>
            <a:r>
              <a:rPr lang="zh-CN" altLang="en-US" dirty="0"/>
              <a:t>的遍历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21385" y="1291590"/>
            <a:ext cx="10993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600" dirty="0">
                <a:latin typeface="+mn-ea"/>
                <a:ea typeface="+mn-ea"/>
              </a:rPr>
              <a:t>字典的遍历默认遍历的是字典的“键”。</a:t>
            </a:r>
            <a:endParaRPr lang="zh-CN" altLang="zh-CN" sz="360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7.1.7 </a:t>
            </a:r>
            <a:r>
              <a:rPr lang="zh-CN" altLang="en-US" dirty="0" smtClean="0"/>
              <a:t>字典</a:t>
            </a:r>
            <a:r>
              <a:rPr lang="zh-CN" altLang="en-US" dirty="0"/>
              <a:t>的遍历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291590"/>
            <a:ext cx="12191365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ym typeface="+mn-ea"/>
              </a:rPr>
              <a:t>&gt;&gt;&gt; dict1 = {'a': 1, 'b': 2, 'c': 3}</a:t>
            </a:r>
            <a:endParaRPr lang="zh-CN" altLang="zh-CN" sz="3200" dirty="0"/>
          </a:p>
          <a:p>
            <a:pPr algn="l"/>
            <a:r>
              <a:rPr lang="en-US" altLang="zh-CN" sz="3200" dirty="0">
                <a:sym typeface="+mn-ea"/>
              </a:rPr>
              <a:t>&gt;&gt;&gt; for x in dict1.keys():</a:t>
            </a:r>
            <a:endParaRPr lang="zh-CN" altLang="zh-CN" sz="3200" dirty="0"/>
          </a:p>
          <a:p>
            <a:pPr algn="l"/>
            <a:r>
              <a:rPr lang="en-US" altLang="zh-CN" sz="3200" dirty="0">
                <a:sym typeface="+mn-ea"/>
              </a:rPr>
              <a:t>	    x</a:t>
            </a:r>
            <a:endParaRPr lang="zh-CN" altLang="zh-CN" sz="3200" dirty="0"/>
          </a:p>
          <a:p>
            <a:pPr algn="l"/>
            <a:r>
              <a:rPr lang="en-US" altLang="zh-CN" sz="3200" dirty="0">
                <a:sym typeface="+mn-ea"/>
              </a:rPr>
              <a:t>'a'</a:t>
            </a:r>
            <a:endParaRPr lang="zh-CN" altLang="zh-CN" sz="3200" dirty="0"/>
          </a:p>
          <a:p>
            <a:pPr algn="l"/>
            <a:r>
              <a:rPr lang="en-US" altLang="zh-CN" sz="3200" dirty="0">
                <a:sym typeface="+mn-ea"/>
              </a:rPr>
              <a:t>'b'</a:t>
            </a:r>
            <a:endParaRPr lang="zh-CN" altLang="zh-CN" sz="3200" dirty="0"/>
          </a:p>
          <a:p>
            <a:pPr algn="l"/>
            <a:r>
              <a:rPr lang="en-US" altLang="zh-CN" sz="3200" dirty="0">
                <a:sym typeface="+mn-ea"/>
              </a:rPr>
              <a:t>'c'</a:t>
            </a:r>
            <a:endParaRPr lang="zh-CN" altLang="zh-CN" sz="3200" dirty="0"/>
          </a:p>
          <a:p>
            <a:pPr algn="l"/>
            <a:r>
              <a:rPr lang="en-US" altLang="zh-CN" sz="3200" dirty="0">
                <a:sym typeface="+mn-ea"/>
              </a:rPr>
              <a:t>&gt;&gt;&gt; for x in dict1: 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# </a:t>
            </a:r>
            <a:r>
              <a:rPr lang="zh-CN" altLang="zh-CN" sz="3200" dirty="0">
                <a:solidFill>
                  <a:srgbClr val="FF0000"/>
                </a:solidFill>
                <a:sym typeface="+mn-ea"/>
              </a:rPr>
              <a:t>不指明遍历对象，默认遍历的是字典的“键</a:t>
            </a:r>
            <a:r>
              <a:rPr lang="zh-CN" altLang="zh-CN" sz="3200" dirty="0">
                <a:sym typeface="+mn-ea"/>
              </a:rPr>
              <a:t>”</a:t>
            </a:r>
            <a:endParaRPr lang="zh-CN" altLang="zh-CN" sz="3200" dirty="0"/>
          </a:p>
          <a:p>
            <a:pPr algn="l"/>
            <a:r>
              <a:rPr lang="en-US" altLang="zh-CN" sz="3200" dirty="0">
                <a:sym typeface="+mn-ea"/>
              </a:rPr>
              <a:t>	    x</a:t>
            </a:r>
            <a:endParaRPr lang="zh-CN" altLang="zh-CN" sz="3200" dirty="0"/>
          </a:p>
          <a:p>
            <a:pPr algn="l"/>
            <a:r>
              <a:rPr lang="en-US" altLang="zh-CN" sz="3200" dirty="0">
                <a:sym typeface="+mn-ea"/>
              </a:rPr>
              <a:t>'a'</a:t>
            </a:r>
            <a:endParaRPr lang="zh-CN" altLang="zh-CN" sz="3200" dirty="0"/>
          </a:p>
          <a:p>
            <a:pPr algn="l"/>
            <a:r>
              <a:rPr lang="en-US" altLang="zh-CN" sz="3200" dirty="0">
                <a:sym typeface="+mn-ea"/>
              </a:rPr>
              <a:t>'b'</a:t>
            </a:r>
            <a:endParaRPr lang="zh-CN" altLang="zh-CN" sz="3200" dirty="0"/>
          </a:p>
          <a:p>
            <a:pPr algn="l"/>
            <a:r>
              <a:rPr lang="en-US" altLang="zh-CN" sz="3200" dirty="0">
                <a:sym typeface="+mn-ea"/>
              </a:rPr>
              <a:t>'c'</a:t>
            </a:r>
            <a:endParaRPr lang="en-US" altLang="zh-CN" sz="3200" dirty="0">
              <a:latin typeface="+mn-ea"/>
              <a:ea typeface="+mn-ea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9445" y="1621790"/>
            <a:ext cx="11431270" cy="4170680"/>
          </a:xfrm>
        </p:spPr>
        <p:txBody>
          <a:bodyPr/>
          <a:lstStyle/>
          <a:p>
            <a:pPr lvl="0"/>
            <a:r>
              <a:rPr lang="zh-CN" altLang="zh-CN" sz="2800" b="0" dirty="0">
                <a:latin typeface="+mn-ea"/>
                <a:ea typeface="+mn-ea"/>
              </a:rPr>
              <a:t>如果要遍历字典的元素必须使用字典的方法</a:t>
            </a:r>
            <a:r>
              <a:rPr lang="en-US" altLang="zh-CN" sz="2800" b="0" dirty="0">
                <a:latin typeface="+mn-ea"/>
                <a:ea typeface="+mn-ea"/>
              </a:rPr>
              <a:t>items()</a:t>
            </a:r>
            <a:r>
              <a:rPr lang="zh-CN" altLang="zh-CN" sz="2800" b="0" dirty="0">
                <a:latin typeface="+mn-ea"/>
                <a:ea typeface="+mn-ea"/>
              </a:rPr>
              <a:t>加以明确说明，</a:t>
            </a:r>
            <a:br>
              <a:rPr lang="zh-CN" altLang="zh-CN" sz="2800" b="0" dirty="0">
                <a:latin typeface="+mn-ea"/>
                <a:ea typeface="+mn-ea"/>
              </a:rPr>
            </a:br>
            <a:br>
              <a:rPr lang="zh-CN" altLang="zh-CN" sz="2800" b="0" dirty="0">
                <a:latin typeface="+mn-ea"/>
                <a:ea typeface="+mn-ea"/>
              </a:rPr>
            </a:br>
            <a:r>
              <a:rPr lang="zh-CN" altLang="zh-CN" sz="2800" b="0" dirty="0">
                <a:latin typeface="+mn-ea"/>
                <a:ea typeface="+mn-ea"/>
              </a:rPr>
              <a:t>遍历字典的“值”则要使用字典的方法</a:t>
            </a:r>
            <a:r>
              <a:rPr lang="en-US" altLang="zh-CN" sz="2800" b="0" dirty="0">
                <a:latin typeface="+mn-ea"/>
                <a:ea typeface="+mn-ea"/>
              </a:rPr>
              <a:t>values()</a:t>
            </a:r>
            <a:r>
              <a:rPr lang="zh-CN" altLang="zh-CN" sz="2800" b="0" dirty="0">
                <a:latin typeface="+mn-ea"/>
                <a:ea typeface="+mn-ea"/>
              </a:rPr>
              <a:t>加以说明</a:t>
            </a:r>
            <a:endParaRPr lang="zh-CN" altLang="zh-CN" sz="2800" b="0" dirty="0">
              <a:latin typeface="+mn-ea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5999480"/>
          </a:xfrm>
        </p:spPr>
        <p:txBody>
          <a:bodyPr/>
          <a:lstStyle/>
          <a:p>
            <a:pPr lvl="0"/>
            <a:r>
              <a:rPr lang="en-US" altLang="zh-CN" sz="2800">
                <a:sym typeface="+mn-ea"/>
              </a:rPr>
              <a:t>&gt;&gt;&gt; dict1 = {'a': 1, 'b': 2, 'c': 3}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&gt;&gt;&gt; for item in dict1.items():      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遍历字典的元素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	    item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('a', 1)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('b', 2)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('c', 3)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&gt;&gt;&gt; for value in dict1.values():     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遍历字典的“值”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	    value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1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2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3</a:t>
            </a:r>
            <a:endParaRPr lang="en-US" altLang="zh-CN" sz="2800" b="0" dirty="0">
              <a:latin typeface="+mn-ea"/>
              <a:ea typeface="+mn-ea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7000" y="104140"/>
            <a:ext cx="11772265" cy="652145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>
          <a:xfrm>
            <a:off x="1470025" y="2292350"/>
            <a:ext cx="9266555" cy="1151255"/>
          </a:xfrm>
        </p:spPr>
        <p:txBody>
          <a:bodyPr vert="horz" wrap="square" lIns="91440" tIns="45720" rIns="91440" bIns="45720" anchor="b"/>
          <a:lstStyle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7.2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集合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1325" y="1160145"/>
            <a:ext cx="11750040" cy="5180965"/>
          </a:xfrm>
        </p:spPr>
        <p:txBody>
          <a:bodyPr/>
          <a:lstStyle/>
          <a:p>
            <a:r>
              <a:rPr lang="zh-CN" altLang="zh-CN" dirty="0"/>
              <a:t>集合（</a:t>
            </a:r>
            <a:r>
              <a:rPr lang="en-US" altLang="zh-CN" dirty="0"/>
              <a:t>set</a:t>
            </a:r>
            <a:r>
              <a:rPr lang="zh-CN" altLang="zh-CN" dirty="0"/>
              <a:t>）是一个无序且</a:t>
            </a:r>
            <a:r>
              <a:rPr lang="zh-CN" altLang="zh-CN" dirty="0">
                <a:solidFill>
                  <a:srgbClr val="FF0000"/>
                </a:solidFill>
              </a:rPr>
              <a:t>没有重复元素</a:t>
            </a:r>
            <a:r>
              <a:rPr lang="zh-CN" altLang="zh-CN" dirty="0"/>
              <a:t>的可变序列</a:t>
            </a:r>
            <a:r>
              <a:rPr lang="zh-CN" altLang="zh-CN" dirty="0" smtClean="0"/>
              <a:t>。</a:t>
            </a:r>
            <a:endParaRPr lang="zh-CN" altLang="zh-CN" dirty="0" smtClean="0"/>
          </a:p>
          <a:p>
            <a:endParaRPr lang="en-US" altLang="zh-CN" dirty="0" smtClean="0"/>
          </a:p>
          <a:p>
            <a:r>
              <a:rPr lang="zh-CN" altLang="zh-CN" dirty="0" smtClean="0"/>
              <a:t>和</a:t>
            </a:r>
            <a:r>
              <a:rPr lang="zh-CN" altLang="zh-CN" dirty="0"/>
              <a:t>字典一样，使用一对大括号</a:t>
            </a:r>
            <a:r>
              <a:rPr lang="en-US" altLang="zh-CN" dirty="0"/>
              <a:t>{}</a:t>
            </a:r>
            <a:r>
              <a:rPr lang="zh-CN" altLang="zh-CN" dirty="0"/>
              <a:t>作为定界符，元素之间使用逗号分隔</a:t>
            </a:r>
            <a:r>
              <a:rPr lang="zh-CN" altLang="zh-CN" dirty="0" smtClean="0"/>
              <a:t>。</a:t>
            </a:r>
            <a:endParaRPr lang="zh-CN" altLang="zh-CN" dirty="0" smtClean="0"/>
          </a:p>
          <a:p>
            <a:endParaRPr lang="en-US" altLang="zh-CN" dirty="0" smtClean="0"/>
          </a:p>
          <a:p>
            <a:r>
              <a:rPr lang="zh-CN" altLang="zh-CN" dirty="0" smtClean="0"/>
              <a:t>集合</a:t>
            </a:r>
            <a:r>
              <a:rPr lang="zh-CN" altLang="zh-CN" dirty="0"/>
              <a:t>中的元素只能是</a:t>
            </a:r>
            <a:r>
              <a:rPr lang="zh-CN" altLang="zh-CN" dirty="0">
                <a:solidFill>
                  <a:srgbClr val="FF0000"/>
                </a:solidFill>
              </a:rPr>
              <a:t>不可变类型的数据</a:t>
            </a:r>
            <a:r>
              <a:rPr lang="zh-CN" altLang="zh-CN" dirty="0"/>
              <a:t>，不能包含如列表、字典、集合等可变类型的数据，因此集合是</a:t>
            </a:r>
            <a:r>
              <a:rPr lang="zh-CN" altLang="zh-CN" dirty="0">
                <a:solidFill>
                  <a:srgbClr val="FF0000"/>
                </a:solidFill>
              </a:rPr>
              <a:t>无法嵌套</a:t>
            </a:r>
            <a:r>
              <a:rPr lang="zh-CN" altLang="zh-CN" dirty="0"/>
              <a:t>的。</a:t>
            </a:r>
            <a:endParaRPr lang="zh-CN" altLang="zh-CN" dirty="0"/>
          </a:p>
          <a:p>
            <a:pPr lvl="1"/>
            <a:r>
              <a:rPr sz="2400" dirty="0"/>
              <a:t>特殊地，集合可以嵌套元组和字符串，元组、</a:t>
            </a:r>
            <a:r>
              <a:rPr sz="2400" dirty="0"/>
              <a:t>字符串是不可变数据类型。</a:t>
            </a:r>
            <a:endParaRPr sz="2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7.1.2 </a:t>
            </a:r>
            <a:r>
              <a:rPr lang="zh-CN" altLang="en-US" dirty="0" smtClean="0"/>
              <a:t>字典</a:t>
            </a:r>
            <a:r>
              <a:rPr lang="zh-CN" altLang="en-US" dirty="0"/>
              <a:t>的创建、元素引用及删除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8090371" cy="198082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600" b="1" dirty="0"/>
              <a:t>1</a:t>
            </a:r>
            <a:r>
              <a:rPr lang="zh-CN" altLang="en-US" sz="2600" b="1" dirty="0" smtClean="0"/>
              <a:t>．字典</a:t>
            </a:r>
            <a:r>
              <a:rPr lang="zh-CN" altLang="en-US" sz="2600" b="1" dirty="0"/>
              <a:t>的</a:t>
            </a:r>
            <a:r>
              <a:rPr lang="zh-CN" altLang="en-US" sz="2600" b="1" dirty="0" smtClean="0"/>
              <a:t>创建</a:t>
            </a:r>
            <a:endParaRPr lang="en-US" altLang="zh-CN" sz="2600" b="1" dirty="0" smtClean="0"/>
          </a:p>
          <a:p>
            <a:pPr>
              <a:lnSpc>
                <a:spcPct val="120000"/>
              </a:lnSpc>
            </a:pPr>
            <a:r>
              <a:rPr lang="zh-CN" altLang="zh-CN" sz="2600" dirty="0"/>
              <a:t>格式</a:t>
            </a:r>
            <a:r>
              <a:rPr lang="en-US" altLang="zh-CN" sz="2600" dirty="0"/>
              <a:t>1</a:t>
            </a:r>
            <a:r>
              <a:rPr lang="zh-CN" altLang="zh-CN" sz="2600" dirty="0"/>
              <a:t>：字典名</a:t>
            </a:r>
            <a:r>
              <a:rPr lang="en-US" altLang="zh-CN" sz="2600" dirty="0"/>
              <a:t>=</a:t>
            </a:r>
            <a:r>
              <a:rPr lang="en-US" altLang="zh-CN" sz="2600" dirty="0" err="1"/>
              <a:t>dict()</a:t>
            </a:r>
            <a:endParaRPr lang="zh-CN" altLang="zh-CN" sz="2600" dirty="0"/>
          </a:p>
          <a:p>
            <a:pPr>
              <a:lnSpc>
                <a:spcPct val="120000"/>
              </a:lnSpc>
            </a:pPr>
            <a:r>
              <a:rPr lang="zh-CN" altLang="zh-CN" sz="2600" dirty="0"/>
              <a:t>格式</a:t>
            </a:r>
            <a:r>
              <a:rPr lang="en-US" altLang="zh-CN" sz="2600" dirty="0"/>
              <a:t>2</a:t>
            </a:r>
            <a:r>
              <a:rPr lang="zh-CN" altLang="zh-CN" sz="2600" dirty="0"/>
              <a:t>：字典名</a:t>
            </a:r>
            <a:r>
              <a:rPr lang="en-US" altLang="zh-CN" sz="2600" dirty="0"/>
              <a:t>={</a:t>
            </a:r>
            <a:r>
              <a:rPr lang="zh-CN" altLang="zh-CN" sz="2600" dirty="0"/>
              <a:t>元素</a:t>
            </a:r>
            <a:r>
              <a:rPr lang="en-US" altLang="zh-CN" sz="2600" dirty="0"/>
              <a:t>1, </a:t>
            </a:r>
            <a:r>
              <a:rPr lang="zh-CN" altLang="zh-CN" sz="2600" dirty="0" smtClean="0"/>
              <a:t>元</a:t>
            </a:r>
            <a:r>
              <a:rPr lang="zh-CN" altLang="en-US" sz="2600" dirty="0"/>
              <a:t>素</a:t>
            </a:r>
            <a:r>
              <a:rPr lang="en-US" altLang="zh-CN" sz="2600" dirty="0" smtClean="0"/>
              <a:t>2</a:t>
            </a:r>
            <a:r>
              <a:rPr lang="en-US" altLang="zh-CN" sz="2600" dirty="0"/>
              <a:t>, </a:t>
            </a:r>
            <a:r>
              <a:rPr lang="zh-CN" altLang="zh-CN" sz="2600" dirty="0"/>
              <a:t>…</a:t>
            </a:r>
            <a:r>
              <a:rPr lang="en-US" altLang="zh-CN" sz="2600" dirty="0"/>
              <a:t> , </a:t>
            </a:r>
            <a:r>
              <a:rPr lang="zh-CN" altLang="zh-CN" sz="2600" dirty="0"/>
              <a:t>元素</a:t>
            </a:r>
            <a:r>
              <a:rPr lang="en-US" altLang="zh-CN" sz="2600" dirty="0"/>
              <a:t>n}</a:t>
            </a:r>
            <a:endParaRPr lang="zh-CN" altLang="zh-CN" sz="2600" dirty="0"/>
          </a:p>
          <a:p>
            <a:pPr marL="0" indent="0">
              <a:buNone/>
            </a:pP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3663950" y="3048000"/>
              <a:ext cx="1270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3663950" y="3048000"/>
                <a:ext cx="12700" cy="360"/>
              </a:xfrm>
              <a:prstGeom prst="rect"/>
            </p:spPr>
          </p:pic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sz="2800" dirty="0" smtClean="0"/>
              <a:t>7.2.1 </a:t>
            </a:r>
            <a:r>
              <a:rPr lang="zh-CN" altLang="en-US" sz="2800" dirty="0" smtClean="0"/>
              <a:t>集合</a:t>
            </a:r>
            <a:r>
              <a:rPr lang="zh-CN" altLang="en-US" sz="2800" dirty="0"/>
              <a:t>的创建与</a:t>
            </a:r>
            <a:r>
              <a:rPr lang="zh-CN" altLang="en-US" sz="2800" dirty="0" smtClean="0"/>
              <a:t>删除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95325" y="1107440"/>
            <a:ext cx="1094422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+mn-ea"/>
                <a:ea typeface="+mn-ea"/>
              </a:rPr>
              <a:t>1</a:t>
            </a:r>
            <a:r>
              <a:rPr lang="zh-CN" altLang="en-US" sz="3200" dirty="0" smtClean="0">
                <a:latin typeface="+mn-ea"/>
                <a:ea typeface="+mn-ea"/>
              </a:rPr>
              <a:t>．集合</a:t>
            </a:r>
            <a:r>
              <a:rPr lang="zh-CN" altLang="en-US" sz="3200" dirty="0">
                <a:latin typeface="+mn-ea"/>
                <a:ea typeface="+mn-ea"/>
              </a:rPr>
              <a:t>的</a:t>
            </a:r>
            <a:r>
              <a:rPr lang="zh-CN" altLang="en-US" sz="3200" dirty="0" smtClean="0">
                <a:latin typeface="+mn-ea"/>
                <a:ea typeface="+mn-ea"/>
              </a:rPr>
              <a:t>创建</a:t>
            </a:r>
            <a:endParaRPr lang="en-US" altLang="zh-CN" sz="3200" dirty="0" smtClean="0">
              <a:latin typeface="+mn-ea"/>
              <a:ea typeface="+mn-ea"/>
            </a:endParaRPr>
          </a:p>
          <a:p>
            <a:endParaRPr lang="en-US" altLang="zh-CN" sz="3200" dirty="0" smtClean="0">
              <a:latin typeface="+mn-ea"/>
              <a:ea typeface="+mn-ea"/>
            </a:endParaRPr>
          </a:p>
          <a:p>
            <a:endParaRPr lang="en-US" altLang="zh-CN" sz="3200" dirty="0" smtClean="0">
              <a:latin typeface="+mn-ea"/>
              <a:ea typeface="+mn-ea"/>
            </a:endParaRPr>
          </a:p>
          <a:p>
            <a:r>
              <a:rPr lang="zh-CN" altLang="zh-CN" sz="3200" dirty="0">
                <a:latin typeface="+mn-ea"/>
                <a:ea typeface="+mn-ea"/>
              </a:rPr>
              <a:t>格式</a:t>
            </a:r>
            <a:r>
              <a:rPr lang="en-US" altLang="zh-CN" sz="3200" dirty="0">
                <a:latin typeface="+mn-ea"/>
                <a:ea typeface="+mn-ea"/>
              </a:rPr>
              <a:t>1</a:t>
            </a:r>
            <a:r>
              <a:rPr lang="zh-CN" altLang="zh-CN" sz="3200" dirty="0">
                <a:latin typeface="+mn-ea"/>
                <a:ea typeface="+mn-ea"/>
              </a:rPr>
              <a:t>：集合名 </a:t>
            </a:r>
            <a:r>
              <a:rPr lang="en-US" altLang="zh-CN" sz="3200" dirty="0">
                <a:latin typeface="+mn-ea"/>
                <a:ea typeface="+mn-ea"/>
              </a:rPr>
              <a:t>= set()</a:t>
            </a:r>
            <a:endParaRPr lang="en-US" altLang="zh-CN" sz="3200" dirty="0">
              <a:latin typeface="+mn-ea"/>
              <a:ea typeface="+mn-ea"/>
            </a:endParaRPr>
          </a:p>
          <a:p>
            <a:endParaRPr lang="en-US" altLang="zh-CN" sz="3200" dirty="0">
              <a:latin typeface="+mn-ea"/>
              <a:ea typeface="+mn-ea"/>
            </a:endParaRPr>
          </a:p>
          <a:p>
            <a:endParaRPr lang="zh-CN" altLang="zh-CN" sz="3200" dirty="0">
              <a:latin typeface="+mn-ea"/>
              <a:ea typeface="+mn-ea"/>
            </a:endParaRPr>
          </a:p>
          <a:p>
            <a:r>
              <a:rPr lang="zh-CN" altLang="zh-CN" sz="3200" dirty="0">
                <a:latin typeface="+mn-ea"/>
                <a:ea typeface="+mn-ea"/>
              </a:rPr>
              <a:t>格式</a:t>
            </a:r>
            <a:r>
              <a:rPr lang="en-US" altLang="zh-CN" sz="3200" dirty="0">
                <a:latin typeface="+mn-ea"/>
                <a:ea typeface="+mn-ea"/>
              </a:rPr>
              <a:t>2</a:t>
            </a:r>
            <a:r>
              <a:rPr lang="zh-CN" altLang="zh-CN" sz="3200" dirty="0">
                <a:latin typeface="+mn-ea"/>
                <a:ea typeface="+mn-ea"/>
              </a:rPr>
              <a:t>：集合名 </a:t>
            </a:r>
            <a:r>
              <a:rPr lang="en-US" altLang="zh-CN" sz="3200" dirty="0">
                <a:latin typeface="+mn-ea"/>
                <a:ea typeface="+mn-ea"/>
              </a:rPr>
              <a:t>= {</a:t>
            </a:r>
            <a:r>
              <a:rPr lang="zh-CN" altLang="zh-CN" sz="3200" dirty="0">
                <a:latin typeface="+mn-ea"/>
                <a:ea typeface="+mn-ea"/>
              </a:rPr>
              <a:t>元素</a:t>
            </a:r>
            <a:r>
              <a:rPr lang="en-US" altLang="zh-CN" sz="3200" dirty="0">
                <a:latin typeface="+mn-ea"/>
                <a:ea typeface="+mn-ea"/>
              </a:rPr>
              <a:t>1, </a:t>
            </a:r>
            <a:r>
              <a:rPr lang="zh-CN" altLang="zh-CN" sz="3200" dirty="0">
                <a:latin typeface="+mn-ea"/>
                <a:ea typeface="+mn-ea"/>
              </a:rPr>
              <a:t>元组</a:t>
            </a:r>
            <a:r>
              <a:rPr lang="en-US" altLang="zh-CN" sz="3200" dirty="0">
                <a:latin typeface="+mn-ea"/>
                <a:ea typeface="+mn-ea"/>
              </a:rPr>
              <a:t>2, </a:t>
            </a:r>
            <a:r>
              <a:rPr lang="zh-CN" altLang="zh-CN" sz="3200" dirty="0">
                <a:latin typeface="+mn-ea"/>
                <a:ea typeface="+mn-ea"/>
              </a:rPr>
              <a:t>…</a:t>
            </a:r>
            <a:r>
              <a:rPr lang="en-US" altLang="zh-CN" sz="3200" dirty="0">
                <a:latin typeface="+mn-ea"/>
                <a:ea typeface="+mn-ea"/>
              </a:rPr>
              <a:t> , </a:t>
            </a:r>
            <a:r>
              <a:rPr lang="zh-CN" altLang="zh-CN" sz="3200" dirty="0">
                <a:latin typeface="+mn-ea"/>
                <a:ea typeface="+mn-ea"/>
              </a:rPr>
              <a:t>元素</a:t>
            </a:r>
            <a:r>
              <a:rPr lang="en-US" altLang="zh-CN" sz="3200" dirty="0">
                <a:latin typeface="+mn-ea"/>
                <a:ea typeface="+mn-ea"/>
              </a:rPr>
              <a:t>n}</a:t>
            </a:r>
            <a:endParaRPr lang="zh-CN" altLang="zh-CN" sz="3200" dirty="0">
              <a:latin typeface="+mn-ea"/>
              <a:ea typeface="+mn-ea"/>
            </a:endParaRPr>
          </a:p>
          <a:p>
            <a:endParaRPr lang="zh-CN" altLang="zh-CN" sz="320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sz="2800" dirty="0" smtClean="0"/>
              <a:t>7.2.1 </a:t>
            </a:r>
            <a:r>
              <a:rPr lang="zh-CN" altLang="en-US" sz="2800" dirty="0" smtClean="0"/>
              <a:t>集合</a:t>
            </a:r>
            <a:r>
              <a:rPr lang="zh-CN" altLang="en-US" sz="2800" dirty="0"/>
              <a:t>的创建与</a:t>
            </a:r>
            <a:r>
              <a:rPr lang="zh-CN" altLang="en-US" sz="2800" dirty="0" smtClean="0"/>
              <a:t>删除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95325" y="1107440"/>
            <a:ext cx="11496675" cy="540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+mn-ea"/>
                <a:ea typeface="+mn-ea"/>
              </a:rPr>
              <a:t>1</a:t>
            </a:r>
            <a:r>
              <a:rPr lang="zh-CN" altLang="en-US" sz="3200" dirty="0" smtClean="0">
                <a:latin typeface="+mn-ea"/>
                <a:ea typeface="+mn-ea"/>
              </a:rPr>
              <a:t>．集合</a:t>
            </a:r>
            <a:r>
              <a:rPr lang="zh-CN" altLang="en-US" sz="3200" dirty="0">
                <a:latin typeface="+mn-ea"/>
                <a:ea typeface="+mn-ea"/>
              </a:rPr>
              <a:t>的</a:t>
            </a:r>
            <a:r>
              <a:rPr lang="zh-CN" altLang="en-US" sz="3200" dirty="0" smtClean="0">
                <a:latin typeface="+mn-ea"/>
                <a:ea typeface="+mn-ea"/>
              </a:rPr>
              <a:t>创建</a:t>
            </a:r>
            <a:endParaRPr lang="en-US" altLang="zh-CN" sz="3200" dirty="0" smtClean="0">
              <a:latin typeface="+mn-ea"/>
              <a:ea typeface="+mn-ea"/>
            </a:endParaRPr>
          </a:p>
          <a:p>
            <a:endParaRPr lang="en-US" altLang="zh-CN" sz="3200" dirty="0" smtClean="0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3200" dirty="0">
                <a:sym typeface="+mn-ea"/>
              </a:rPr>
              <a:t>&gt;&gt;&gt; set1 = {1, 2, 3, 4, 5} 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# </a:t>
            </a:r>
            <a:r>
              <a:rPr lang="zh-CN" altLang="zh-CN" sz="3200" dirty="0">
                <a:solidFill>
                  <a:srgbClr val="FF0000"/>
                </a:solidFill>
                <a:sym typeface="+mn-ea"/>
              </a:rPr>
              <a:t>用“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=</a:t>
            </a:r>
            <a:r>
              <a:rPr lang="zh-CN" altLang="zh-CN" sz="3200" dirty="0">
                <a:solidFill>
                  <a:srgbClr val="FF0000"/>
                </a:solidFill>
                <a:sym typeface="+mn-ea"/>
              </a:rPr>
              <a:t>”将一个集合赋值给一个变量</a:t>
            </a:r>
            <a:endParaRPr lang="zh-CN" altLang="zh-CN" sz="32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3200" dirty="0">
                <a:sym typeface="+mn-ea"/>
              </a:rPr>
              <a:t>&gt;&gt;&gt; set1</a:t>
            </a:r>
            <a:endParaRPr lang="zh-CN" altLang="zh-CN" sz="3200" dirty="0"/>
          </a:p>
          <a:p>
            <a:pPr>
              <a:lnSpc>
                <a:spcPct val="130000"/>
              </a:lnSpc>
            </a:pPr>
            <a:r>
              <a:rPr lang="en-US" altLang="zh-CN" sz="3200" dirty="0">
                <a:sym typeface="+mn-ea"/>
              </a:rPr>
              <a:t>{1, 2, 3, 4, 5</a:t>
            </a:r>
            <a:r>
              <a:rPr lang="en-US" altLang="zh-CN" sz="3200" dirty="0" smtClean="0">
                <a:sym typeface="+mn-ea"/>
              </a:rPr>
              <a:t>}</a:t>
            </a:r>
            <a:endParaRPr lang="en-US" altLang="zh-CN" sz="3200" dirty="0" smtClean="0"/>
          </a:p>
          <a:p>
            <a:pPr>
              <a:lnSpc>
                <a:spcPct val="130000"/>
              </a:lnSpc>
            </a:pPr>
            <a:r>
              <a:rPr lang="en-US" altLang="zh-CN" sz="3200" dirty="0">
                <a:sym typeface="+mn-ea"/>
              </a:rPr>
              <a:t>&gt;&gt;&gt; set2 = set()        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# </a:t>
            </a:r>
            <a:r>
              <a:rPr lang="zh-CN" altLang="en-US" sz="3200" dirty="0">
                <a:solidFill>
                  <a:srgbClr val="FF0000"/>
                </a:solidFill>
                <a:sym typeface="+mn-ea"/>
              </a:rPr>
              <a:t>用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set( )</a:t>
            </a:r>
            <a:r>
              <a:rPr lang="zh-CN" altLang="en-US" sz="3200" dirty="0">
                <a:solidFill>
                  <a:srgbClr val="FF0000"/>
                </a:solidFill>
                <a:sym typeface="+mn-ea"/>
              </a:rPr>
              <a:t>函数</a:t>
            </a:r>
            <a:r>
              <a:rPr lang="zh-CN" altLang="zh-CN" sz="3200" dirty="0">
                <a:solidFill>
                  <a:srgbClr val="FF0000"/>
                </a:solidFill>
                <a:sym typeface="+mn-ea"/>
              </a:rPr>
              <a:t>创建空集合</a:t>
            </a:r>
            <a:endParaRPr lang="zh-CN" altLang="zh-CN" sz="32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3200" dirty="0">
                <a:sym typeface="+mn-ea"/>
              </a:rPr>
              <a:t>&gt;&gt;&gt; set2                    #</a:t>
            </a:r>
            <a:r>
              <a:rPr lang="zh-CN" altLang="en-US" sz="3200" dirty="0">
                <a:sym typeface="+mn-ea"/>
              </a:rPr>
              <a:t>不可以使用</a:t>
            </a:r>
            <a:r>
              <a:rPr lang="en-US" altLang="zh-CN" sz="3200" dirty="0">
                <a:sym typeface="+mn-ea"/>
              </a:rPr>
              <a:t>set</a:t>
            </a:r>
            <a:r>
              <a:rPr lang="zh-CN" altLang="en-US" sz="3200" dirty="0">
                <a:sym typeface="+mn-ea"/>
              </a:rPr>
              <a:t>加参数新建一个非空集合</a:t>
            </a:r>
            <a:endParaRPr lang="zh-CN" altLang="zh-CN" sz="3200" dirty="0"/>
          </a:p>
          <a:p>
            <a:pPr>
              <a:lnSpc>
                <a:spcPct val="130000"/>
              </a:lnSpc>
            </a:pPr>
            <a:r>
              <a:rPr lang="en-US" altLang="zh-CN" sz="3200" dirty="0" smtClean="0">
                <a:sym typeface="+mn-ea"/>
              </a:rPr>
              <a:t>{}</a:t>
            </a:r>
            <a:endParaRPr lang="zh-CN" altLang="zh-CN" sz="3200" dirty="0"/>
          </a:p>
          <a:p>
            <a:endParaRPr lang="zh-CN" altLang="zh-CN" sz="320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7760" y="980440"/>
            <a:ext cx="8568690" cy="208851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 smtClean="0"/>
              <a:t>&gt;&gt;&gt; </a:t>
            </a:r>
            <a:r>
              <a:rPr lang="en-US" altLang="zh-CN" dirty="0"/>
              <a:t>set3={}     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</a:rPr>
              <a:t># 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</a:rPr>
              <a:t>创建空字典，而非空集合</a:t>
            </a:r>
            <a:endParaRPr lang="zh-CN" altLang="en-US" sz="240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0" indent="0">
              <a:buNone/>
            </a:pPr>
            <a:r>
              <a:rPr lang="en-US" altLang="zh-CN" dirty="0"/>
              <a:t>&gt;&gt;&gt; type(set3)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&lt;class </a:t>
            </a:r>
            <a:r>
              <a:rPr lang="en-US" altLang="zh-CN" dirty="0"/>
              <a:t>'</a:t>
            </a:r>
            <a:r>
              <a:rPr lang="en-US" altLang="zh-CN" dirty="0" err="1"/>
              <a:t>dict</a:t>
            </a:r>
            <a:r>
              <a:rPr lang="en-US" altLang="zh-CN" dirty="0" smtClean="0"/>
              <a:t>'&gt;</a:t>
            </a:r>
            <a:endParaRPr lang="en-US" altLang="zh-CN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624205" y="188595"/>
            <a:ext cx="11012805" cy="57594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b="1" dirty="0" smtClean="0">
                <a:solidFill>
                  <a:srgbClr val="FF0000"/>
                </a:solidFill>
              </a:rPr>
              <a:t>注意</a:t>
            </a: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：</a:t>
            </a:r>
            <a:r>
              <a:rPr lang="zh-CN" altLang="en-US" sz="2400" dirty="0" smtClean="0"/>
              <a:t>集合和字典的定界符都是花括号</a:t>
            </a:r>
            <a:r>
              <a:rPr lang="en-US" altLang="zh-CN" sz="2400" dirty="0" smtClean="0"/>
              <a:t>{}</a:t>
            </a:r>
            <a:r>
              <a:rPr lang="zh-CN" altLang="en-US" sz="2400" dirty="0" smtClean="0"/>
              <a:t>，如果使用</a:t>
            </a:r>
            <a:r>
              <a:rPr lang="en-US" altLang="zh-CN" sz="2400" dirty="0" smtClean="0"/>
              <a:t>{}</a:t>
            </a:r>
            <a:r>
              <a:rPr lang="zh-CN" altLang="en-US" sz="2400" dirty="0" smtClean="0"/>
              <a:t>则默认创建的是字典</a:t>
            </a:r>
            <a:endParaRPr lang="zh-CN" altLang="en-US" sz="2400" dirty="0" smtClean="0"/>
          </a:p>
        </p:txBody>
      </p:sp>
      <p:sp>
        <p:nvSpPr>
          <p:cNvPr id="5" name="内容占位符 2"/>
          <p:cNvSpPr txBox="1"/>
          <p:nvPr/>
        </p:nvSpPr>
        <p:spPr>
          <a:xfrm>
            <a:off x="623392" y="3284984"/>
            <a:ext cx="10852150" cy="576063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>
                <a:solidFill>
                  <a:srgbClr val="FF0000"/>
                </a:solidFill>
              </a:rPr>
              <a:t>注意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2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：</a:t>
            </a:r>
            <a:r>
              <a:rPr lang="zh-CN" altLang="en-US" sz="2400" dirty="0"/>
              <a:t>集合中所有元素都是唯一的，重复的元素会自动被去除</a:t>
            </a:r>
            <a:endParaRPr lang="en-US" altLang="zh-CN" sz="2400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1127448" y="4077072"/>
            <a:ext cx="8568952" cy="23042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 smtClean="0"/>
              <a:t>&gt;&gt;&gt; set4={1, 2, 3, 4, 1}  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</a:rPr>
              <a:t># 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</a:rPr>
              <a:t>重复元素只保留一个</a:t>
            </a:r>
            <a:endParaRPr lang="zh-CN" altLang="en-US" sz="2400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 smtClean="0"/>
              <a:t>&gt;&gt;&gt; set4</a:t>
            </a:r>
            <a:endParaRPr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 smtClean="0"/>
              <a:t>{1, 2, 3, 4}</a:t>
            </a: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sz="2800" dirty="0"/>
              <a:t>2</a:t>
            </a:r>
            <a:r>
              <a:rPr lang="zh-CN" altLang="en-US" sz="2800" dirty="0" smtClean="0"/>
              <a:t>．集合</a:t>
            </a:r>
            <a:r>
              <a:rPr lang="zh-CN" altLang="en-US" sz="2800" dirty="0"/>
              <a:t>的删除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179136" y="1377326"/>
            <a:ext cx="515385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dirty="0" smtClean="0">
                <a:latin typeface="+mn-ea"/>
                <a:ea typeface="+mn-ea"/>
              </a:rPr>
              <a:t>格式：</a:t>
            </a:r>
            <a:r>
              <a:rPr lang="en-US" altLang="zh-CN" sz="3200" dirty="0"/>
              <a:t>del   </a:t>
            </a:r>
            <a:r>
              <a:rPr lang="zh-CN" altLang="zh-CN" sz="3200" dirty="0"/>
              <a:t>集合名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sz="2800" dirty="0"/>
              <a:t>2</a:t>
            </a:r>
            <a:r>
              <a:rPr lang="zh-CN" altLang="en-US" sz="2800" dirty="0" smtClean="0"/>
              <a:t>．集合</a:t>
            </a:r>
            <a:r>
              <a:rPr lang="zh-CN" altLang="en-US" sz="2800" dirty="0"/>
              <a:t>的删除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831850" y="1424305"/>
            <a:ext cx="10528300" cy="400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ym typeface="+mn-ea"/>
              </a:rPr>
              <a:t>&gt;&gt;&gt; set1 = {1, 2, 3, 4, 5}</a:t>
            </a:r>
            <a:endParaRPr lang="zh-CN" altLang="zh-CN" sz="2800" dirty="0"/>
          </a:p>
          <a:p>
            <a:pPr>
              <a:lnSpc>
                <a:spcPct val="130000"/>
              </a:lnSpc>
            </a:pPr>
            <a:r>
              <a:rPr lang="en-US" altLang="zh-CN" sz="2800" dirty="0">
                <a:sym typeface="+mn-ea"/>
              </a:rPr>
              <a:t>&gt;&gt;&gt; del set1</a:t>
            </a:r>
            <a:endParaRPr lang="zh-CN" altLang="zh-CN" sz="2800" dirty="0"/>
          </a:p>
          <a:p>
            <a:pPr>
              <a:lnSpc>
                <a:spcPct val="130000"/>
              </a:lnSpc>
            </a:pPr>
            <a:r>
              <a:rPr lang="en-US" altLang="zh-CN" sz="2800" dirty="0">
                <a:sym typeface="+mn-ea"/>
              </a:rPr>
              <a:t>&gt;&gt;&gt; set1                   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# set1</a:t>
            </a:r>
            <a:r>
              <a:rPr lang="zh-CN" altLang="zh-CN" sz="2800" dirty="0">
                <a:solidFill>
                  <a:srgbClr val="FF0000"/>
                </a:solidFill>
                <a:sym typeface="+mn-ea"/>
              </a:rPr>
              <a:t>已被删除，访问时会抛出异常</a:t>
            </a:r>
            <a:endParaRPr lang="zh-CN" altLang="zh-CN" sz="28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800" dirty="0" err="1">
                <a:sym typeface="+mn-ea"/>
              </a:rPr>
              <a:t>Traceback</a:t>
            </a:r>
            <a:r>
              <a:rPr lang="en-US" altLang="zh-CN" sz="2800" dirty="0">
                <a:sym typeface="+mn-ea"/>
              </a:rPr>
              <a:t> (most recent call last):</a:t>
            </a:r>
            <a:endParaRPr lang="zh-CN" altLang="zh-CN" sz="2800" dirty="0"/>
          </a:p>
          <a:p>
            <a:pPr>
              <a:lnSpc>
                <a:spcPct val="130000"/>
              </a:lnSpc>
            </a:pPr>
            <a:r>
              <a:rPr lang="en-US" altLang="zh-CN" sz="2800" dirty="0">
                <a:sym typeface="+mn-ea"/>
              </a:rPr>
              <a:t>  File "&lt;pyshell#259&gt;", line 1, in &lt;module&gt;</a:t>
            </a:r>
            <a:endParaRPr lang="zh-CN" altLang="zh-CN" sz="2800" dirty="0"/>
          </a:p>
          <a:p>
            <a:pPr>
              <a:lnSpc>
                <a:spcPct val="130000"/>
              </a:lnSpc>
            </a:pPr>
            <a:r>
              <a:rPr lang="en-US" altLang="zh-CN" sz="2800" dirty="0">
                <a:sym typeface="+mn-ea"/>
              </a:rPr>
              <a:t>    set1</a:t>
            </a:r>
            <a:endParaRPr lang="zh-CN" altLang="zh-CN" sz="2800" dirty="0"/>
          </a:p>
          <a:p>
            <a:pPr>
              <a:lnSpc>
                <a:spcPct val="130000"/>
              </a:lnSpc>
            </a:pPr>
            <a:r>
              <a:rPr lang="en-US" altLang="zh-CN" sz="2800" dirty="0" err="1">
                <a:sym typeface="+mn-ea"/>
              </a:rPr>
              <a:t>NameError</a:t>
            </a:r>
            <a:r>
              <a:rPr lang="en-US" altLang="zh-CN" sz="2800" dirty="0">
                <a:sym typeface="+mn-ea"/>
              </a:rPr>
              <a:t>: name 'set1' is not defined</a:t>
            </a:r>
            <a:endParaRPr lang="en-US" altLang="zh-CN" sz="2800" dirty="0">
              <a:latin typeface="+mn-ea"/>
              <a:ea typeface="+mn-ea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7.2.2 </a:t>
            </a:r>
            <a:r>
              <a:rPr lang="zh-CN" altLang="en-US" dirty="0" smtClean="0"/>
              <a:t>集合</a:t>
            </a:r>
            <a:r>
              <a:rPr lang="zh-CN" altLang="en-US" dirty="0"/>
              <a:t>的运算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1049635" cy="54952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600" b="1" dirty="0" smtClean="0"/>
              <a:t>1. </a:t>
            </a:r>
            <a:r>
              <a:rPr lang="zh-CN" altLang="en-US" sz="2600" b="1" dirty="0" smtClean="0"/>
              <a:t>集合</a:t>
            </a:r>
            <a:r>
              <a:rPr lang="zh-CN" altLang="en-US" sz="2600" b="1" dirty="0"/>
              <a:t>支持成员运算符</a:t>
            </a:r>
            <a:r>
              <a:rPr lang="en-US" altLang="zh-CN" sz="2600" b="1" dirty="0" smtClean="0"/>
              <a:t>in</a:t>
            </a:r>
            <a:endParaRPr lang="en-US" altLang="zh-CN" sz="2600" b="1" dirty="0" smtClean="0"/>
          </a:p>
          <a:p>
            <a:pPr marL="0" indent="0">
              <a:buNone/>
            </a:pPr>
            <a:r>
              <a:rPr lang="en-US" altLang="zh-CN" sz="2600" b="1">
                <a:sym typeface="+mn-ea"/>
              </a:rPr>
              <a:t>&gt;&gt;&gt; set1 = {1, 2, 3, 4, 5}</a:t>
            </a:r>
            <a:endParaRPr lang="zh-CN" altLang="zh-CN" sz="2600" b="1" dirty="0"/>
          </a:p>
          <a:p>
            <a:pPr marL="0" indent="0">
              <a:buNone/>
            </a:pPr>
            <a:r>
              <a:rPr lang="en-US" altLang="zh-CN" sz="2600" b="1">
                <a:sym typeface="+mn-ea"/>
              </a:rPr>
              <a:t>&gt;&gt;&gt; set2 = {4, 5, 6, 7, 8}</a:t>
            </a:r>
            <a:endParaRPr lang="zh-CN" altLang="zh-CN" sz="2600" b="1" dirty="0"/>
          </a:p>
          <a:p>
            <a:pPr marL="0" indent="0">
              <a:buNone/>
            </a:pPr>
            <a:r>
              <a:rPr lang="en-US" altLang="zh-CN" sz="2600" b="1">
                <a:sym typeface="+mn-ea"/>
              </a:rPr>
              <a:t>&gt;&gt;&gt; 1 in set1           </a:t>
            </a:r>
            <a:r>
              <a:rPr lang="en-US" altLang="zh-CN" sz="26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600" b="1">
                <a:solidFill>
                  <a:srgbClr val="FF0000"/>
                </a:solidFill>
                <a:sym typeface="+mn-ea"/>
              </a:rPr>
              <a:t>判断集合中是否有元素</a:t>
            </a:r>
            <a:r>
              <a:rPr lang="en-US" altLang="zh-CN" sz="2600" b="1">
                <a:solidFill>
                  <a:srgbClr val="FF0000"/>
                </a:solidFill>
                <a:sym typeface="+mn-ea"/>
              </a:rPr>
              <a:t>1</a:t>
            </a:r>
            <a:endParaRPr lang="zh-CN" altLang="zh-CN" sz="2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600" b="1">
                <a:sym typeface="+mn-ea"/>
              </a:rPr>
              <a:t>True</a:t>
            </a:r>
            <a:endParaRPr lang="zh-CN" altLang="zh-CN" sz="2600" b="1" dirty="0"/>
          </a:p>
          <a:p>
            <a:pPr marL="0" indent="0">
              <a:buNone/>
            </a:pPr>
            <a:r>
              <a:rPr lang="en-US" altLang="zh-CN" sz="2600" b="1">
                <a:sym typeface="+mn-ea"/>
              </a:rPr>
              <a:t>&gt;&gt;&gt; 6 in set1</a:t>
            </a:r>
            <a:endParaRPr lang="zh-CN" altLang="zh-CN" sz="2600" b="1" dirty="0"/>
          </a:p>
          <a:p>
            <a:pPr marL="0" indent="0">
              <a:buNone/>
            </a:pPr>
            <a:r>
              <a:rPr lang="en-US" altLang="zh-CN" sz="2600" b="1">
                <a:sym typeface="+mn-ea"/>
              </a:rPr>
              <a:t>False</a:t>
            </a:r>
            <a:endParaRPr lang="zh-CN" altLang="zh-CN" sz="2600" b="1" dirty="0"/>
          </a:p>
          <a:p>
            <a:pPr marL="0" indent="0">
              <a:buNone/>
            </a:pPr>
            <a:r>
              <a:rPr lang="en-US" altLang="zh-CN" sz="2600" b="1">
                <a:sym typeface="+mn-ea"/>
              </a:rPr>
              <a:t>&gt;&gt;&gt; 6 not in set1</a:t>
            </a:r>
            <a:endParaRPr lang="zh-CN" altLang="zh-CN" sz="2600" b="1" dirty="0"/>
          </a:p>
          <a:p>
            <a:pPr marL="0" indent="0">
              <a:buNone/>
            </a:pPr>
            <a:r>
              <a:rPr lang="en-US" altLang="zh-CN" sz="2600" b="1" smtClean="0">
                <a:sym typeface="+mn-ea"/>
              </a:rPr>
              <a:t>True</a:t>
            </a:r>
            <a:endParaRPr lang="en-US" altLang="zh-CN" sz="2600" b="1" dirty="0" smtClean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570" y="182245"/>
            <a:ext cx="11489690" cy="66763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b="1" dirty="0" smtClean="0"/>
              <a:t>2. </a:t>
            </a:r>
            <a:r>
              <a:rPr lang="zh-CN" altLang="en-US" sz="2400" b="1" dirty="0" smtClean="0"/>
              <a:t>集合支持</a:t>
            </a:r>
            <a:r>
              <a:rPr lang="zh-CN" altLang="en-US" sz="2400" b="1" dirty="0"/>
              <a:t>数学意义上的集合运算</a:t>
            </a:r>
            <a:r>
              <a:rPr lang="zh-CN" altLang="en-US" sz="2400" b="1" dirty="0" smtClean="0"/>
              <a:t>，交集</a:t>
            </a:r>
            <a:r>
              <a:rPr lang="zh-CN" altLang="en-US" sz="2400" b="1" dirty="0"/>
              <a:t>、并集、差集、对称差集等</a:t>
            </a:r>
            <a:r>
              <a:rPr lang="zh-CN" altLang="en-US" sz="2400" b="1" dirty="0" smtClean="0"/>
              <a:t>。</a:t>
            </a:r>
            <a:endParaRPr lang="zh-CN" altLang="en-US" sz="2400" b="1" dirty="0" smtClean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 = {1, 2, 3, 4, 5}         </a:t>
            </a:r>
            <a:r>
              <a:rPr sz="2400" b="1">
                <a:solidFill>
                  <a:srgbClr val="FF0000"/>
                </a:solidFill>
                <a:sym typeface="+mn-ea"/>
              </a:rPr>
              <a:t>注意：运算符和集合方法都可以实现集合运算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set2 = {4, 5, 6, 7, 8}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 smtClean="0">
                <a:sym typeface="+mn-ea"/>
              </a:rPr>
              <a:t>&gt;&gt;&gt; </a:t>
            </a:r>
            <a:r>
              <a:rPr lang="en-US" altLang="zh-CN" sz="2400" b="1">
                <a:sym typeface="+mn-ea"/>
              </a:rPr>
              <a:t>set1 | set2   </a:t>
            </a:r>
            <a:r>
              <a:rPr lang="en-US" altLang="zh-CN" sz="2400" b="1" smtClean="0">
                <a:sym typeface="+mn-ea"/>
              </a:rPr>
              <a:t>     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求并集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{1, 2, 3, 4, 5, 6, 7, 8}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 &amp; set2       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求交集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{4, 5}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set1 - set2        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求差集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{1, 2, 3}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 ^ set2        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求对称差集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{1, 2, 3, 6, 7, 8</a:t>
            </a:r>
            <a:r>
              <a:rPr lang="en-US" altLang="zh-CN" sz="2400" b="1" smtClean="0">
                <a:sym typeface="+mn-ea"/>
              </a:rPr>
              <a:t>}</a:t>
            </a:r>
            <a:endParaRPr lang="zh-CN" altLang="zh-CN" sz="2400" b="1" dirty="0"/>
          </a:p>
          <a:p>
            <a:pPr marL="0" indent="0">
              <a:buNone/>
            </a:pPr>
            <a:endParaRPr lang="zh-CN" altLang="zh-CN" sz="2200" b="1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3240" y="1340485"/>
            <a:ext cx="5318760" cy="489204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1610" y="0"/>
            <a:ext cx="11852910" cy="67297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b="1" dirty="0" smtClean="0"/>
              <a:t>3. </a:t>
            </a:r>
            <a:r>
              <a:rPr lang="zh-CN" altLang="en-US" b="1" dirty="0" smtClean="0"/>
              <a:t>集合支持</a:t>
            </a:r>
            <a:r>
              <a:rPr lang="en-US" altLang="zh-CN" b="1" dirty="0"/>
              <a:t>&gt;</a:t>
            </a:r>
            <a:r>
              <a:rPr lang="zh-CN" altLang="en-US" b="1" dirty="0"/>
              <a:t>、</a:t>
            </a:r>
            <a:r>
              <a:rPr lang="en-US" altLang="zh-CN" b="1" dirty="0"/>
              <a:t>&gt;=</a:t>
            </a:r>
            <a:r>
              <a:rPr lang="zh-CN" altLang="en-US" b="1" dirty="0"/>
              <a:t>、</a:t>
            </a:r>
            <a:r>
              <a:rPr lang="en-US" altLang="zh-CN" b="1" dirty="0"/>
              <a:t>&lt;</a:t>
            </a:r>
            <a:r>
              <a:rPr lang="zh-CN" altLang="en-US" b="1" dirty="0"/>
              <a:t>、</a:t>
            </a:r>
            <a:r>
              <a:rPr lang="en-US" altLang="zh-CN" b="1" dirty="0"/>
              <a:t>&lt;=</a:t>
            </a:r>
            <a:r>
              <a:rPr lang="zh-CN" altLang="en-US" b="1" dirty="0"/>
              <a:t>、</a:t>
            </a:r>
            <a:r>
              <a:rPr lang="en-US" altLang="zh-CN" b="1" dirty="0"/>
              <a:t>==</a:t>
            </a:r>
            <a:r>
              <a:rPr lang="zh-CN" altLang="en-US" b="1" dirty="0"/>
              <a:t>、</a:t>
            </a:r>
            <a:r>
              <a:rPr lang="en-US" altLang="zh-CN" b="1" dirty="0"/>
              <a:t>!=</a:t>
            </a:r>
            <a:r>
              <a:rPr lang="zh-CN" altLang="en-US" b="1" dirty="0" smtClean="0"/>
              <a:t>，用于</a:t>
            </a:r>
            <a:r>
              <a:rPr lang="zh-CN" altLang="en-US" b="1" dirty="0"/>
              <a:t>判断集合的包含关系及是否相同。</a:t>
            </a:r>
            <a:endParaRPr lang="zh-CN" altLang="en-US" b="1" dirty="0"/>
          </a:p>
          <a:p>
            <a:pPr marL="0" indent="0">
              <a:buNone/>
            </a:pPr>
            <a:r>
              <a:rPr lang="en-US" altLang="zh-CN" b="1">
                <a:sym typeface="+mn-ea"/>
              </a:rPr>
              <a:t>&gt;&gt;&gt; set1 = {1, 2, 3, 4, 5}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b="1">
                <a:sym typeface="+mn-ea"/>
              </a:rPr>
              <a:t>&gt;&gt;&gt; set2 = {4, 5, 6, 7, 8</a:t>
            </a:r>
            <a:r>
              <a:rPr lang="en-US" altLang="zh-CN" b="1" smtClean="0">
                <a:sym typeface="+mn-ea"/>
              </a:rPr>
              <a:t>}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smtClean="0">
                <a:sym typeface="+mn-ea"/>
              </a:rPr>
              <a:t>&gt;&gt;&gt; </a:t>
            </a:r>
            <a:r>
              <a:rPr lang="en-US" altLang="zh-CN" b="1">
                <a:sym typeface="+mn-ea"/>
              </a:rPr>
              <a:t>set1 &lt; set2            </a:t>
            </a:r>
            <a:r>
              <a:rPr lang="en-US" altLang="zh-CN" b="1" smtClean="0">
                <a:sym typeface="+mn-ea"/>
              </a:rPr>
              <a:t>            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#</a:t>
            </a:r>
            <a:r>
              <a:rPr altLang="zh-CN" b="1">
                <a:solidFill>
                  <a:srgbClr val="FF0000"/>
                </a:solidFill>
                <a:sym typeface="+mn-ea"/>
              </a:rPr>
              <a:t>判断集合大小（包含关系）</a:t>
            </a:r>
            <a:endParaRPr lang="zh-CN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>
                <a:sym typeface="+mn-ea"/>
              </a:rPr>
              <a:t>False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b="1">
                <a:sym typeface="+mn-ea"/>
              </a:rPr>
              <a:t>&gt;&gt;&gt; set1 &lt; {1, 2, 3, 4, 5, 6}      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b="1">
                <a:solidFill>
                  <a:srgbClr val="FF0000"/>
                </a:solidFill>
                <a:sym typeface="+mn-ea"/>
              </a:rPr>
              <a:t>真子集</a:t>
            </a:r>
            <a:endParaRPr lang="zh-CN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>
                <a:sym typeface="+mn-ea"/>
              </a:rPr>
              <a:t>True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b="1">
                <a:sym typeface="+mn-ea"/>
              </a:rPr>
              <a:t>&gt;&gt;&gt; set1 &lt;= {1, 2, 3, 4, 5}      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 # </a:t>
            </a:r>
            <a:r>
              <a:rPr altLang="zh-CN" b="1">
                <a:solidFill>
                  <a:srgbClr val="FF0000"/>
                </a:solidFill>
                <a:sym typeface="+mn-ea"/>
              </a:rPr>
              <a:t>子集</a:t>
            </a:r>
            <a:endParaRPr lang="zh-CN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>
                <a:sym typeface="+mn-ea"/>
              </a:rPr>
              <a:t>True</a:t>
            </a:r>
            <a:endParaRPr lang="en-US" altLang="zh-CN" b="1" dirty="0"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9545" y="0"/>
            <a:ext cx="11864975" cy="67297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b="1" dirty="0" smtClean="0"/>
              <a:t>3. </a:t>
            </a:r>
            <a:r>
              <a:rPr lang="zh-CN" altLang="en-US" b="1" dirty="0" smtClean="0"/>
              <a:t>集合支持</a:t>
            </a:r>
            <a:r>
              <a:rPr lang="en-US" altLang="zh-CN" b="1" dirty="0"/>
              <a:t>&gt;</a:t>
            </a:r>
            <a:r>
              <a:rPr lang="zh-CN" altLang="en-US" b="1" dirty="0"/>
              <a:t>、</a:t>
            </a:r>
            <a:r>
              <a:rPr lang="en-US" altLang="zh-CN" b="1" dirty="0"/>
              <a:t>&gt;=</a:t>
            </a:r>
            <a:r>
              <a:rPr lang="zh-CN" altLang="en-US" b="1" dirty="0"/>
              <a:t>、</a:t>
            </a:r>
            <a:r>
              <a:rPr lang="en-US" altLang="zh-CN" b="1" dirty="0"/>
              <a:t>&lt;</a:t>
            </a:r>
            <a:r>
              <a:rPr lang="zh-CN" altLang="en-US" b="1" dirty="0"/>
              <a:t>、</a:t>
            </a:r>
            <a:r>
              <a:rPr lang="en-US" altLang="zh-CN" b="1" dirty="0"/>
              <a:t>&lt;=</a:t>
            </a:r>
            <a:r>
              <a:rPr lang="zh-CN" altLang="en-US" b="1" dirty="0"/>
              <a:t>、</a:t>
            </a:r>
            <a:r>
              <a:rPr lang="en-US" altLang="zh-CN" b="1" dirty="0"/>
              <a:t>==</a:t>
            </a:r>
            <a:r>
              <a:rPr lang="zh-CN" altLang="en-US" b="1" dirty="0"/>
              <a:t>、</a:t>
            </a:r>
            <a:r>
              <a:rPr lang="en-US" altLang="zh-CN" b="1" dirty="0"/>
              <a:t>!=</a:t>
            </a:r>
            <a:r>
              <a:rPr lang="zh-CN" altLang="en-US" b="1" dirty="0" smtClean="0"/>
              <a:t>，用于</a:t>
            </a:r>
            <a:r>
              <a:rPr lang="zh-CN" altLang="en-US" b="1" dirty="0"/>
              <a:t>判断集合的包含关系及是否相同。</a:t>
            </a:r>
            <a:endParaRPr lang="en-US" altLang="zh-CN" b="1">
              <a:sym typeface="+mn-ea"/>
            </a:endParaRPr>
          </a:p>
          <a:p>
            <a:pPr marL="0" indent="0">
              <a:buNone/>
            </a:pPr>
            <a:r>
              <a:rPr lang="en-US" altLang="zh-CN" b="1">
                <a:sym typeface="+mn-ea"/>
              </a:rPr>
              <a:t>&gt;&gt;&gt; set1 = {1, 2, 3, 4, 5}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b="1">
                <a:sym typeface="+mn-ea"/>
              </a:rPr>
              <a:t>&gt;&gt;&gt; set2 = {4, 5, 6, 7, 8</a:t>
            </a:r>
            <a:r>
              <a:rPr lang="en-US" altLang="zh-CN" b="1" smtClean="0">
                <a:sym typeface="+mn-ea"/>
              </a:rPr>
              <a:t>}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smtClean="0">
              <a:sym typeface="+mn-ea"/>
            </a:endParaRPr>
          </a:p>
          <a:p>
            <a:pPr marL="0" indent="0">
              <a:buNone/>
            </a:pPr>
            <a:r>
              <a:rPr lang="en-US" altLang="zh-CN" b="1">
                <a:sym typeface="+mn-ea"/>
              </a:rPr>
              <a:t>&gt;&gt;&gt; set1 != set2            </a:t>
            </a:r>
            <a:r>
              <a:rPr lang="en-US" altLang="zh-CN" b="1" smtClean="0">
                <a:sym typeface="+mn-ea"/>
              </a:rPr>
              <a:t>         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b="1">
                <a:solidFill>
                  <a:srgbClr val="FF0000"/>
                </a:solidFill>
                <a:sym typeface="+mn-ea"/>
              </a:rPr>
              <a:t>判断集合是否不同（有不同的元素）</a:t>
            </a:r>
            <a:endParaRPr lang="zh-CN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>
                <a:solidFill>
                  <a:schemeClr val="tx1"/>
                </a:solidFill>
                <a:sym typeface="+mn-ea"/>
              </a:rPr>
              <a:t>True</a:t>
            </a:r>
            <a:endParaRPr lang="zh-CN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b="1">
                <a:sym typeface="+mn-ea"/>
              </a:rPr>
              <a:t>&gt;&gt;&gt; set1 == {1, 2, 3, 4, 5</a:t>
            </a:r>
            <a:r>
              <a:rPr lang="en-US" altLang="zh-CN" b="1" smtClean="0">
                <a:sym typeface="+mn-ea"/>
              </a:rPr>
              <a:t>}	   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b="1">
                <a:solidFill>
                  <a:srgbClr val="FF0000"/>
                </a:solidFill>
                <a:sym typeface="+mn-ea"/>
              </a:rPr>
              <a:t>判断集合是否相等（元素是否相同）</a:t>
            </a:r>
            <a:endParaRPr lang="zh-CN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>
                <a:sym typeface="+mn-ea"/>
              </a:rPr>
              <a:t>True</a:t>
            </a:r>
            <a:endParaRPr lang="zh-CN" altLang="zh-CN" b="1" dirty="0"/>
          </a:p>
          <a:p>
            <a:pPr marL="0" indent="0">
              <a:buNone/>
            </a:pPr>
            <a:endParaRPr lang="zh-CN" altLang="zh-CN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7.2.3 </a:t>
            </a:r>
            <a:r>
              <a:rPr lang="zh-CN" altLang="en-US" dirty="0" smtClean="0"/>
              <a:t>内置</a:t>
            </a:r>
            <a:r>
              <a:rPr lang="zh-CN" altLang="en-US" dirty="0"/>
              <a:t>函数对集合的操作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715" y="1052830"/>
            <a:ext cx="9648825" cy="49669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>
                <a:latin typeface="+mn-ea"/>
                <a:ea typeface="+mn-ea"/>
              </a:rPr>
              <a:t>内置函数</a:t>
            </a:r>
            <a:r>
              <a:rPr lang="en-US" altLang="zh-CN" sz="2400" dirty="0" err="1">
                <a:latin typeface="+mn-ea"/>
                <a:ea typeface="+mn-ea"/>
              </a:rPr>
              <a:t>len</a:t>
            </a:r>
            <a:r>
              <a:rPr lang="en-US" altLang="zh-CN" sz="2400" dirty="0">
                <a:latin typeface="+mn-ea"/>
                <a:ea typeface="+mn-ea"/>
              </a:rPr>
              <a:t>()</a:t>
            </a:r>
            <a:r>
              <a:rPr lang="zh-CN" altLang="en-US" sz="2400" dirty="0">
                <a:latin typeface="+mn-ea"/>
                <a:ea typeface="+mn-ea"/>
              </a:rPr>
              <a:t>、</a:t>
            </a:r>
            <a:r>
              <a:rPr lang="en-US" altLang="zh-CN" sz="2400" dirty="0">
                <a:latin typeface="+mn-ea"/>
                <a:ea typeface="+mn-ea"/>
              </a:rPr>
              <a:t>max()</a:t>
            </a:r>
            <a:r>
              <a:rPr lang="zh-CN" altLang="en-US" sz="2400" dirty="0">
                <a:latin typeface="+mn-ea"/>
                <a:ea typeface="+mn-ea"/>
              </a:rPr>
              <a:t>、</a:t>
            </a:r>
            <a:r>
              <a:rPr lang="en-US" altLang="zh-CN" sz="2400" dirty="0">
                <a:latin typeface="+mn-ea"/>
                <a:ea typeface="+mn-ea"/>
              </a:rPr>
              <a:t>min()</a:t>
            </a:r>
            <a:r>
              <a:rPr lang="zh-CN" altLang="en-US" sz="2400" dirty="0">
                <a:latin typeface="+mn-ea"/>
                <a:ea typeface="+mn-ea"/>
              </a:rPr>
              <a:t>、</a:t>
            </a:r>
            <a:r>
              <a:rPr lang="en-US" altLang="zh-CN" sz="2400" dirty="0">
                <a:latin typeface="+mn-ea"/>
                <a:ea typeface="+mn-ea"/>
              </a:rPr>
              <a:t>sum()</a:t>
            </a:r>
            <a:r>
              <a:rPr lang="zh-CN" altLang="en-US" sz="2400" dirty="0">
                <a:latin typeface="+mn-ea"/>
                <a:ea typeface="+mn-ea"/>
              </a:rPr>
              <a:t>、</a:t>
            </a:r>
            <a:endParaRPr lang="zh-CN" altLang="en-US" sz="2400" dirty="0">
              <a:latin typeface="+mn-ea"/>
              <a:ea typeface="+mn-ea"/>
            </a:endParaRPr>
          </a:p>
          <a:p>
            <a:pPr marL="0" indent="0">
              <a:buNone/>
            </a:pPr>
            <a:endParaRPr lang="zh-CN" altLang="en-US" sz="2400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CN" sz="2400" dirty="0">
                <a:latin typeface="+mn-ea"/>
                <a:ea typeface="+mn-ea"/>
              </a:rPr>
              <a:t>sorted()</a:t>
            </a:r>
            <a:r>
              <a:rPr lang="zh-CN" altLang="en-US" sz="2400" dirty="0">
                <a:latin typeface="+mn-ea"/>
                <a:ea typeface="+mn-ea"/>
              </a:rPr>
              <a:t>、</a:t>
            </a:r>
            <a:r>
              <a:rPr lang="en-US" altLang="zh-CN" sz="2400" dirty="0">
                <a:latin typeface="+mn-ea"/>
                <a:ea typeface="+mn-ea"/>
              </a:rPr>
              <a:t>zip()</a:t>
            </a:r>
            <a:r>
              <a:rPr lang="zh-CN" altLang="en-US" sz="2400" dirty="0">
                <a:latin typeface="+mn-ea"/>
                <a:ea typeface="+mn-ea"/>
              </a:rPr>
              <a:t>、</a:t>
            </a:r>
            <a:r>
              <a:rPr lang="en-US" altLang="zh-CN" sz="2400" dirty="0">
                <a:latin typeface="+mn-ea"/>
                <a:ea typeface="+mn-ea"/>
              </a:rPr>
              <a:t>enumerate()</a:t>
            </a:r>
            <a:r>
              <a:rPr lang="zh-CN" altLang="en-US" sz="2400" dirty="0">
                <a:latin typeface="+mn-ea"/>
                <a:ea typeface="+mn-ea"/>
              </a:rPr>
              <a:t>、</a:t>
            </a:r>
            <a:endParaRPr lang="zh-CN" altLang="en-US" sz="2400" dirty="0">
              <a:latin typeface="+mn-ea"/>
              <a:ea typeface="+mn-ea"/>
            </a:endParaRPr>
          </a:p>
          <a:p>
            <a:pPr marL="0" indent="0">
              <a:buNone/>
            </a:pPr>
            <a:endParaRPr lang="zh-CN" altLang="en-US" sz="2400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CN" sz="2400" dirty="0">
                <a:latin typeface="+mn-ea"/>
                <a:ea typeface="+mn-ea"/>
              </a:rPr>
              <a:t>all()</a:t>
            </a:r>
            <a:r>
              <a:rPr lang="zh-CN" altLang="en-US" sz="2400" dirty="0">
                <a:latin typeface="+mn-ea"/>
                <a:ea typeface="+mn-ea"/>
              </a:rPr>
              <a:t>、</a:t>
            </a:r>
            <a:r>
              <a:rPr lang="en-US" altLang="zh-CN" sz="2400" dirty="0">
                <a:latin typeface="+mn-ea"/>
                <a:ea typeface="+mn-ea"/>
              </a:rPr>
              <a:t>any()</a:t>
            </a:r>
            <a:r>
              <a:rPr lang="zh-CN" altLang="en-US" sz="2400" dirty="0">
                <a:latin typeface="+mn-ea"/>
                <a:ea typeface="+mn-ea"/>
              </a:rPr>
              <a:t>均可用于集合的操作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7.1.2 </a:t>
            </a:r>
            <a:r>
              <a:rPr lang="zh-CN" altLang="en-US" dirty="0" smtClean="0"/>
              <a:t>字典</a:t>
            </a:r>
            <a:r>
              <a:rPr lang="zh-CN" altLang="en-US" dirty="0"/>
              <a:t>的创建、元素引用及删除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78535"/>
            <a:ext cx="11522710" cy="5879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600" smtClean="0">
                <a:sym typeface="+mn-ea"/>
              </a:rPr>
              <a:t>举例</a:t>
            </a:r>
            <a:r>
              <a:rPr lang="en-US" altLang="zh-CN" sz="2600" smtClean="0">
                <a:sym typeface="+mn-ea"/>
              </a:rPr>
              <a:t>:</a:t>
            </a:r>
            <a:endParaRPr lang="en-US" altLang="zh-CN" sz="2600" dirty="0" smtClean="0"/>
          </a:p>
          <a:p>
            <a:pPr marL="0" indent="0">
              <a:buNone/>
            </a:pPr>
            <a:r>
              <a:rPr lang="en-US" altLang="zh-CN" sz="2600">
                <a:sym typeface="+mn-ea"/>
              </a:rPr>
              <a:t>&gt;&gt;&gt; dict1 = {}                         </a:t>
            </a:r>
            <a:r>
              <a:rPr lang="en-US" altLang="zh-CN" sz="2600" smtClean="0">
                <a:sym typeface="+mn-ea"/>
              </a:rPr>
              <a:t>  	</a:t>
            </a:r>
            <a:r>
              <a:rPr lang="en-US" altLang="zh-CN" sz="2600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600">
                <a:solidFill>
                  <a:srgbClr val="FF0000"/>
                </a:solidFill>
                <a:sym typeface="+mn-ea"/>
              </a:rPr>
              <a:t>创建空字典</a:t>
            </a:r>
            <a:endParaRPr lang="zh-CN" altLang="zh-CN" sz="2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600">
                <a:sym typeface="+mn-ea"/>
              </a:rPr>
              <a:t>&gt;&gt;&gt; dict2 = {'a': 1, 'b': 2, 'c': 3} </a:t>
            </a:r>
            <a:r>
              <a:rPr lang="en-US" altLang="zh-CN" sz="2600" smtClean="0">
                <a:sym typeface="+mn-ea"/>
              </a:rPr>
              <a:t>	</a:t>
            </a:r>
            <a:r>
              <a:rPr lang="en-US" altLang="zh-CN" sz="26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600">
                <a:solidFill>
                  <a:srgbClr val="FF0000"/>
                </a:solidFill>
                <a:sym typeface="+mn-ea"/>
              </a:rPr>
              <a:t>用“</a:t>
            </a:r>
            <a:r>
              <a:rPr lang="en-US" altLang="zh-CN" sz="2600">
                <a:solidFill>
                  <a:srgbClr val="FF0000"/>
                </a:solidFill>
                <a:sym typeface="+mn-ea"/>
              </a:rPr>
              <a:t>=</a:t>
            </a:r>
            <a:r>
              <a:rPr altLang="zh-CN" sz="2600">
                <a:solidFill>
                  <a:srgbClr val="FF0000"/>
                </a:solidFill>
                <a:sym typeface="+mn-ea"/>
              </a:rPr>
              <a:t>”将一个字典赋值给一个变量</a:t>
            </a:r>
            <a:endParaRPr lang="zh-CN" altLang="zh-CN" sz="2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600">
                <a:sym typeface="+mn-ea"/>
              </a:rPr>
              <a:t>&gt;&gt;&gt; dict3 = </a:t>
            </a:r>
            <a:r>
              <a:rPr lang="en-US" altLang="zh-CN" sz="2600" dirty="0" err="1">
                <a:sym typeface="+mn-ea"/>
              </a:rPr>
              <a:t>dict</a:t>
            </a:r>
            <a:r>
              <a:rPr lang="en-US" altLang="zh-CN" sz="2600">
                <a:sym typeface="+mn-ea"/>
              </a:rPr>
              <a:t>()                     </a:t>
            </a:r>
            <a:r>
              <a:rPr lang="en-US" altLang="zh-CN" sz="2600" smtClean="0">
                <a:sym typeface="+mn-ea"/>
              </a:rPr>
              <a:t>	</a:t>
            </a:r>
            <a:r>
              <a:rPr lang="en-US" altLang="zh-CN" sz="2600">
                <a:solidFill>
                  <a:srgbClr val="FF0000"/>
                </a:solidFill>
                <a:sym typeface="+mn-ea"/>
              </a:rPr>
              <a:t># </a:t>
            </a:r>
            <a:r>
              <a:rPr sz="2600">
                <a:solidFill>
                  <a:srgbClr val="FF0000"/>
                </a:solidFill>
                <a:sym typeface="+mn-ea"/>
              </a:rPr>
              <a:t>使用</a:t>
            </a:r>
            <a:r>
              <a:rPr lang="en-US" altLang="zh-CN" sz="2600" dirty="0" err="1">
                <a:solidFill>
                  <a:srgbClr val="FF0000"/>
                </a:solidFill>
                <a:sym typeface="+mn-ea"/>
              </a:rPr>
              <a:t>dict</a:t>
            </a:r>
            <a:r>
              <a:rPr lang="en-US" altLang="zh-CN" sz="2600">
                <a:solidFill>
                  <a:srgbClr val="FF0000"/>
                </a:solidFill>
                <a:sym typeface="+mn-ea"/>
              </a:rPr>
              <a:t>()</a:t>
            </a:r>
            <a:r>
              <a:rPr sz="2600">
                <a:solidFill>
                  <a:srgbClr val="FF0000"/>
                </a:solidFill>
                <a:sym typeface="+mn-ea"/>
              </a:rPr>
              <a:t>函数</a:t>
            </a:r>
            <a:r>
              <a:rPr altLang="zh-CN" sz="2600">
                <a:solidFill>
                  <a:srgbClr val="FF0000"/>
                </a:solidFill>
                <a:sym typeface="+mn-ea"/>
              </a:rPr>
              <a:t>创建空字典</a:t>
            </a:r>
            <a:endParaRPr lang="zh-CN" altLang="en-US" sz="2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600">
                <a:sym typeface="+mn-ea"/>
              </a:rPr>
              <a:t>&gt;&gt;&gt; dict4 = </a:t>
            </a:r>
            <a:r>
              <a:rPr lang="en-US" altLang="zh-CN" sz="2600" dirty="0" err="1">
                <a:sym typeface="+mn-ea"/>
              </a:rPr>
              <a:t>dict</a:t>
            </a:r>
            <a:r>
              <a:rPr lang="en-US" altLang="zh-CN" sz="2600">
                <a:sym typeface="+mn-ea"/>
              </a:rPr>
              <a:t>(name='Tom', age=20)     </a:t>
            </a:r>
            <a:r>
              <a:rPr lang="en-US" altLang="zh-CN" sz="2600">
                <a:solidFill>
                  <a:srgbClr val="FF0000"/>
                </a:solidFill>
                <a:sym typeface="+mn-ea"/>
              </a:rPr>
              <a:t>#</a:t>
            </a:r>
            <a:r>
              <a:rPr altLang="zh-CN" sz="2600">
                <a:solidFill>
                  <a:srgbClr val="FF0000"/>
                </a:solidFill>
                <a:sym typeface="+mn-ea"/>
              </a:rPr>
              <a:t>以参数的形式创建字典</a:t>
            </a:r>
            <a:endParaRPr lang="en-US" altLang="zh-CN" sz="2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600">
                <a:sym typeface="+mn-ea"/>
              </a:rPr>
              <a:t>&gt;&gt;&gt; keys = ['a', 'b', 'c', 'd']             	</a:t>
            </a:r>
            <a:r>
              <a:rPr lang="en-US" altLang="zh-CN" sz="26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600">
                <a:solidFill>
                  <a:srgbClr val="FF0000"/>
                </a:solidFill>
                <a:sym typeface="+mn-ea"/>
              </a:rPr>
              <a:t>存储“键”的列表</a:t>
            </a:r>
            <a:endParaRPr lang="zh-CN" altLang="zh-CN" sz="2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600">
                <a:sym typeface="+mn-ea"/>
              </a:rPr>
              <a:t>&gt;&gt;&gt; values = [1, 2, 3, 4]                </a:t>
            </a:r>
            <a:r>
              <a:rPr lang="en-US" altLang="zh-CN" sz="26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600">
                <a:solidFill>
                  <a:srgbClr val="FF0000"/>
                </a:solidFill>
                <a:sym typeface="+mn-ea"/>
              </a:rPr>
              <a:t>存储“值”的列表</a:t>
            </a:r>
            <a:endParaRPr lang="zh-CN" altLang="zh-CN" sz="2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600">
                <a:sym typeface="+mn-ea"/>
              </a:rPr>
              <a:t>&gt;&gt;&gt; dict5 = </a:t>
            </a:r>
            <a:r>
              <a:rPr lang="en-US" altLang="zh-CN" sz="2600" dirty="0" err="1">
                <a:sym typeface="+mn-ea"/>
              </a:rPr>
              <a:t>dict</a:t>
            </a:r>
            <a:r>
              <a:rPr lang="en-US" altLang="zh-CN" sz="2600">
                <a:sym typeface="+mn-ea"/>
              </a:rPr>
              <a:t>(zip(keys, values))   </a:t>
            </a:r>
            <a:r>
              <a:rPr lang="en-US" altLang="zh-CN" sz="26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600">
                <a:solidFill>
                  <a:srgbClr val="FF0000"/>
                </a:solidFill>
                <a:sym typeface="+mn-ea"/>
              </a:rPr>
              <a:t>调用</a:t>
            </a:r>
            <a:r>
              <a:rPr lang="en-US" altLang="zh-CN" sz="2600">
                <a:solidFill>
                  <a:srgbClr val="FF0000"/>
                </a:solidFill>
                <a:sym typeface="+mn-ea"/>
              </a:rPr>
              <a:t>zip</a:t>
            </a:r>
            <a:r>
              <a:rPr altLang="zh-CN" sz="2600" smtClean="0">
                <a:solidFill>
                  <a:srgbClr val="FF0000"/>
                </a:solidFill>
                <a:sym typeface="+mn-ea"/>
              </a:rPr>
              <a:t>函数</a:t>
            </a:r>
            <a:endParaRPr lang="zh-CN" altLang="zh-CN" sz="26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7875" y="1159510"/>
            <a:ext cx="11284585" cy="55568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b="1" smtClean="0">
                <a:sym typeface="+mn-ea"/>
              </a:rPr>
              <a:t>&gt;&gt;&gt; set1 = {1, 2, 3, 4}</a:t>
            </a:r>
            <a:endParaRPr lang="zh-CN" altLang="zh-CN" sz="2400" b="1" dirty="0" smtClean="0"/>
          </a:p>
          <a:p>
            <a:pPr marL="0" indent="0">
              <a:buNone/>
            </a:pPr>
            <a:r>
              <a:rPr lang="en-US" altLang="zh-CN" sz="2400" b="1" smtClean="0">
                <a:sym typeface="+mn-ea"/>
              </a:rPr>
              <a:t>&gt;&gt;&gt; set2 = {'a', 'b', 'c', 'd'}</a:t>
            </a:r>
            <a:endParaRPr lang="zh-CN" altLang="zh-CN" sz="2400" b="1" dirty="0" smtClean="0"/>
          </a:p>
          <a:p>
            <a:pPr marL="0" indent="0">
              <a:buNone/>
            </a:pPr>
            <a:r>
              <a:rPr lang="en-US" altLang="zh-CN" sz="2400" b="1" smtClean="0">
                <a:sym typeface="+mn-ea"/>
              </a:rPr>
              <a:t>&gt;&gt;&gt; </a:t>
            </a:r>
            <a:r>
              <a:rPr lang="en-US" altLang="zh-CN" sz="2400" b="1" dirty="0" err="1" smtClean="0">
                <a:sym typeface="+mn-ea"/>
              </a:rPr>
              <a:t>len</a:t>
            </a:r>
            <a:r>
              <a:rPr lang="en-US" altLang="zh-CN" sz="2400" b="1" smtClean="0">
                <a:sym typeface="+mn-ea"/>
              </a:rPr>
              <a:t>(set1)                </a:t>
            </a:r>
            <a:r>
              <a:rPr lang="en-US" altLang="zh-CN" sz="2400" b="1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 smtClean="0">
                <a:solidFill>
                  <a:srgbClr val="FF0000"/>
                </a:solidFill>
                <a:sym typeface="+mn-ea"/>
              </a:rPr>
              <a:t>集合元素个数</a:t>
            </a:r>
            <a:endParaRPr lang="zh-CN" altLang="zh-CN" sz="24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 smtClean="0">
                <a:sym typeface="+mn-ea"/>
              </a:rPr>
              <a:t>4</a:t>
            </a:r>
            <a:endParaRPr lang="zh-CN" altLang="zh-CN" sz="2400" b="1" dirty="0" smtClean="0"/>
          </a:p>
          <a:p>
            <a:pPr marL="0" indent="0">
              <a:buNone/>
            </a:pPr>
            <a:r>
              <a:rPr lang="en-US" altLang="zh-CN" sz="2400" b="1" smtClean="0">
                <a:sym typeface="+mn-ea"/>
              </a:rPr>
              <a:t>&gt;&gt;&gt; max(set1)           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集合元素最大值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 smtClean="0">
                <a:sym typeface="+mn-ea"/>
              </a:rPr>
              <a:t>4</a:t>
            </a:r>
            <a:endParaRPr lang="zh-CN" altLang="zh-CN" sz="2400" b="1" dirty="0" smtClean="0"/>
          </a:p>
          <a:p>
            <a:pPr marL="0" indent="0">
              <a:buNone/>
            </a:pPr>
            <a:r>
              <a:rPr lang="en-US" altLang="zh-CN" sz="2400" b="1" smtClean="0">
                <a:sym typeface="+mn-ea"/>
              </a:rPr>
              <a:t>&gt;&gt;&gt; min(set1)           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集合元素最小值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 smtClean="0">
                <a:sym typeface="+mn-ea"/>
              </a:rPr>
              <a:t>1</a:t>
            </a:r>
            <a:endParaRPr lang="en-US" altLang="zh-CN" sz="2400" b="1" dirty="0" smtClean="0">
              <a:latin typeface="+mn-ea"/>
              <a:ea typeface="+mn-ea"/>
              <a:sym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7.2.3 </a:t>
            </a:r>
            <a:r>
              <a:rPr lang="zh-CN" altLang="en-US" dirty="0" smtClean="0"/>
              <a:t>内置</a:t>
            </a:r>
            <a:r>
              <a:rPr lang="zh-CN" altLang="en-US" dirty="0"/>
              <a:t>函数对集合的操作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7875" y="1267460"/>
            <a:ext cx="11284585" cy="5448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b="1" smtClean="0">
                <a:sym typeface="+mn-ea"/>
              </a:rPr>
              <a:t>&gt;&gt;&gt; set1 = {1, 2, 3, 4}</a:t>
            </a:r>
            <a:endParaRPr lang="zh-CN" altLang="zh-CN" sz="2400" b="1" dirty="0" smtClean="0"/>
          </a:p>
          <a:p>
            <a:pPr marL="0" indent="0">
              <a:buNone/>
            </a:pPr>
            <a:r>
              <a:rPr lang="en-US" altLang="zh-CN" sz="2400" b="1" smtClean="0">
                <a:sym typeface="+mn-ea"/>
              </a:rPr>
              <a:t>&gt;&gt;&gt; set2 = {'a', 'b', 'c', 'd'}</a:t>
            </a:r>
            <a:endParaRPr lang="zh-CN" altLang="zh-CN" sz="2400" b="1" dirty="0" smtClean="0"/>
          </a:p>
          <a:p>
            <a:pPr marL="0" indent="0">
              <a:buNone/>
            </a:pPr>
            <a:r>
              <a:rPr lang="en-US" altLang="zh-CN" sz="2400" b="1" smtClean="0">
                <a:sym typeface="+mn-ea"/>
              </a:rPr>
              <a:t>&gt;&gt;&gt; sum(set1)           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集合元素求和，对于非数值型会出错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 smtClean="0">
                <a:sym typeface="+mn-ea"/>
              </a:rPr>
              <a:t>10</a:t>
            </a:r>
            <a:endParaRPr lang="zh-CN" altLang="zh-CN" sz="2400" b="1" dirty="0" smtClean="0"/>
          </a:p>
          <a:p>
            <a:pPr marL="0" indent="0">
              <a:buNone/>
            </a:pPr>
            <a:r>
              <a:rPr lang="en-US" altLang="zh-CN" sz="2400" b="1" smtClean="0">
                <a:sym typeface="+mn-ea"/>
              </a:rPr>
              <a:t>&gt;&gt;&gt; sum(set2)           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集合元素求和，对于非数值型会出错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 dirty="0" err="1" smtClean="0">
                <a:sym typeface="+mn-ea"/>
              </a:rPr>
              <a:t>Traceback</a:t>
            </a:r>
            <a:r>
              <a:rPr lang="en-US" altLang="zh-CN" sz="2400" b="1" smtClean="0">
                <a:sym typeface="+mn-ea"/>
              </a:rPr>
              <a:t> (most recent call last):</a:t>
            </a:r>
            <a:endParaRPr lang="zh-CN" altLang="zh-CN" sz="2400" b="1" dirty="0" smtClean="0"/>
          </a:p>
          <a:p>
            <a:pPr marL="0" indent="0">
              <a:buNone/>
            </a:pPr>
            <a:r>
              <a:rPr lang="en-US" altLang="zh-CN" sz="2400" b="1" smtClean="0">
                <a:sym typeface="+mn-ea"/>
              </a:rPr>
              <a:t>  File "&lt;pyshell#298&gt;", line 1, in &lt;module&gt;</a:t>
            </a:r>
            <a:endParaRPr lang="zh-CN" altLang="zh-CN" sz="2400" b="1" dirty="0" smtClean="0"/>
          </a:p>
          <a:p>
            <a:pPr marL="0" indent="0">
              <a:buNone/>
            </a:pPr>
            <a:r>
              <a:rPr lang="en-US" altLang="zh-CN" sz="2400" b="1" smtClean="0">
                <a:sym typeface="+mn-ea"/>
              </a:rPr>
              <a:t>    sum(set2)</a:t>
            </a:r>
            <a:endParaRPr lang="zh-CN" altLang="zh-CN" sz="2400" b="1" dirty="0" smtClean="0"/>
          </a:p>
          <a:p>
            <a:pPr marL="0" indent="0">
              <a:buNone/>
            </a:pPr>
            <a:r>
              <a:rPr lang="en-US" altLang="zh-CN" sz="2400" b="1" dirty="0" err="1" smtClean="0">
                <a:sym typeface="+mn-ea"/>
              </a:rPr>
              <a:t>TypeError</a:t>
            </a:r>
            <a:r>
              <a:rPr lang="en-US" altLang="zh-CN" sz="2400" b="1" smtClean="0">
                <a:sym typeface="+mn-ea"/>
              </a:rPr>
              <a:t>: unsupported operand type(s) for +: '</a:t>
            </a:r>
            <a:r>
              <a:rPr lang="en-US" altLang="zh-CN" sz="2400" b="1" dirty="0" err="1" smtClean="0">
                <a:sym typeface="+mn-ea"/>
              </a:rPr>
              <a:t>int</a:t>
            </a:r>
            <a:r>
              <a:rPr lang="en-US" altLang="zh-CN" sz="2400" b="1" smtClean="0">
                <a:sym typeface="+mn-ea"/>
              </a:rPr>
              <a:t>' and '</a:t>
            </a:r>
            <a:r>
              <a:rPr lang="en-US" altLang="zh-CN" sz="2400" b="1" dirty="0" err="1" smtClean="0">
                <a:sym typeface="+mn-ea"/>
              </a:rPr>
              <a:t>str</a:t>
            </a:r>
            <a:r>
              <a:rPr lang="en-US" altLang="zh-CN" sz="2400" b="1" smtClean="0">
                <a:sym typeface="+mn-ea"/>
              </a:rPr>
              <a:t>'</a:t>
            </a:r>
            <a:endParaRPr lang="en-US" altLang="zh-CN" sz="2400" b="1" dirty="0" smtClean="0">
              <a:latin typeface="+mn-ea"/>
              <a:ea typeface="+mn-ea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7.2.3 </a:t>
            </a:r>
            <a:r>
              <a:rPr lang="zh-CN" altLang="en-US" dirty="0" smtClean="0"/>
              <a:t>内置</a:t>
            </a:r>
            <a:r>
              <a:rPr lang="zh-CN" altLang="en-US" dirty="0"/>
              <a:t>函数对集合的操作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7875" y="1267460"/>
            <a:ext cx="11284585" cy="5448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b="1" smtClean="0">
                <a:sym typeface="+mn-ea"/>
              </a:rPr>
              <a:t>&gt;&gt;&gt; set1 = {1, 2, 3, 4}</a:t>
            </a:r>
            <a:endParaRPr lang="en-US" altLang="zh-CN" sz="2400" b="1" smtClean="0">
              <a:sym typeface="+mn-ea"/>
            </a:endParaRPr>
          </a:p>
          <a:p>
            <a:pPr marL="0" indent="0">
              <a:buNone/>
            </a:pPr>
            <a:endParaRPr lang="zh-CN" altLang="zh-CN" sz="2400" b="1" dirty="0" smtClean="0"/>
          </a:p>
          <a:p>
            <a:pPr marL="0" indent="0">
              <a:buNone/>
            </a:pPr>
            <a:r>
              <a:rPr lang="en-US" altLang="zh-CN" sz="2400" b="1" smtClean="0">
                <a:sym typeface="+mn-ea"/>
              </a:rPr>
              <a:t>&gt;&gt;&gt; </a:t>
            </a:r>
            <a:r>
              <a:rPr lang="en-US" altLang="zh-CN" sz="2400" b="1">
                <a:sym typeface="+mn-ea"/>
              </a:rPr>
              <a:t>sorted(set1)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[1, 2, 3, 4]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sorted(set1, reverse=True)         </a:t>
            </a:r>
            <a:r>
              <a:rPr lang="en-US" altLang="zh-CN" sz="2400" b="1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集合元素降序排序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[4, 3, 2, 1]</a:t>
            </a:r>
            <a:endParaRPr lang="en-US" altLang="zh-CN" sz="2400" b="1" dirty="0" smtClean="0">
              <a:latin typeface="+mn-ea"/>
              <a:ea typeface="+mn-ea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7.2.3 </a:t>
            </a:r>
            <a:r>
              <a:rPr lang="zh-CN" altLang="en-US" dirty="0" smtClean="0"/>
              <a:t>内置</a:t>
            </a:r>
            <a:r>
              <a:rPr lang="zh-CN" altLang="en-US" dirty="0"/>
              <a:t>函数对集合的操作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7875" y="1267460"/>
            <a:ext cx="11284585" cy="5448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b="1" smtClean="0">
                <a:sym typeface="+mn-ea"/>
              </a:rPr>
              <a:t>&gt;&gt;&gt; set1 = {1, 2, 3, 4}</a:t>
            </a:r>
            <a:endParaRPr lang="zh-CN" altLang="zh-CN" sz="2400" b="1" dirty="0" smtClean="0"/>
          </a:p>
          <a:p>
            <a:pPr marL="0" indent="0">
              <a:buNone/>
            </a:pPr>
            <a:r>
              <a:rPr lang="en-US" altLang="zh-CN" sz="2400" b="1" smtClean="0">
                <a:sym typeface="+mn-ea"/>
              </a:rPr>
              <a:t>&gt;&gt;&gt; set2 = {'a', 'b', 'c', 'd'}</a:t>
            </a:r>
            <a:endParaRPr lang="zh-CN" altLang="zh-CN" sz="2400" b="1" dirty="0" smtClean="0"/>
          </a:p>
          <a:p>
            <a:pPr marL="0" indent="0">
              <a:buNone/>
            </a:pPr>
            <a:endParaRPr lang="en-US" altLang="zh-CN" sz="2400" b="1">
              <a:sym typeface="+mn-ea"/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zip(set1, set2)        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zip()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返回的是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zip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对象，不能直接输出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&lt;zip object at 0x0000000003369B88&gt;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list(zip(set1, set2))    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使用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list()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方法将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zip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对象转换为列表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[(1, 'a'), (2, 'b'), (3, 'd'), (4, 'c')]</a:t>
            </a:r>
            <a:endParaRPr lang="en-US" altLang="zh-CN" sz="2400" b="1" dirty="0" smtClean="0">
              <a:latin typeface="+mn-ea"/>
              <a:ea typeface="+mn-ea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7.2.3 </a:t>
            </a:r>
            <a:r>
              <a:rPr lang="zh-CN" altLang="en-US" dirty="0" smtClean="0"/>
              <a:t>内置</a:t>
            </a:r>
            <a:r>
              <a:rPr lang="zh-CN" altLang="en-US" dirty="0"/>
              <a:t>函数对集合的操作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430" y="1267460"/>
            <a:ext cx="11924030" cy="5448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b="1" smtClean="0">
                <a:sym typeface="+mn-ea"/>
              </a:rPr>
              <a:t>&gt;&gt;&gt; set2 = {'a', 'b', 'c', 'd'}</a:t>
            </a:r>
            <a:endParaRPr lang="en-US" altLang="zh-CN" sz="2400" b="1" smtClean="0">
              <a:sym typeface="+mn-ea"/>
            </a:endParaRPr>
          </a:p>
          <a:p>
            <a:pPr marL="0" indent="0">
              <a:buNone/>
            </a:pPr>
            <a:endParaRPr lang="zh-CN" altLang="zh-CN" sz="2400" b="1" dirty="0" smtClean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enumerate(set2)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enumerate()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返回的是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enumerate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对象，不能直接输出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&lt;enumerate object at 0x00000000033668B8&gt;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list(enumerate(set2)) 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使用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list()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方法将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enumerate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对象转换为列表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[(0, 'a'), (1, 'b'), (2, 'd'), (3, 'c')]</a:t>
            </a:r>
            <a:endParaRPr lang="zh-CN" altLang="zh-CN" sz="2400" b="1" dirty="0"/>
          </a:p>
          <a:p>
            <a:pPr marL="0" indent="0">
              <a:buNone/>
            </a:pPr>
            <a:endParaRPr lang="zh-CN" altLang="zh-CN" sz="2400" b="1" dirty="0" smtClean="0">
              <a:latin typeface="+mn-ea"/>
              <a:ea typeface="+mn-ea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7.2.3 </a:t>
            </a:r>
            <a:r>
              <a:rPr lang="zh-CN" altLang="en-US" dirty="0" smtClean="0"/>
              <a:t>内置</a:t>
            </a:r>
            <a:r>
              <a:rPr lang="zh-CN" altLang="en-US" dirty="0"/>
              <a:t>函数对集合的操作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7875" y="1267460"/>
            <a:ext cx="11284585" cy="5448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b="1" smtClean="0">
                <a:sym typeface="+mn-ea"/>
              </a:rPr>
              <a:t>&gt;&gt;&gt; set1 = {1, 2, 3, 4}</a:t>
            </a:r>
            <a:endParaRPr lang="zh-CN" altLang="zh-CN" sz="2400" b="1" dirty="0" smtClean="0"/>
          </a:p>
          <a:p>
            <a:pPr marL="0" indent="0">
              <a:buNone/>
            </a:pPr>
            <a:endParaRPr lang="en-US" altLang="zh-CN" sz="2400" b="1">
              <a:sym typeface="+mn-ea"/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all(set1)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True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any(set1)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True</a:t>
            </a:r>
            <a:endParaRPr lang="en-US" altLang="zh-CN" sz="2400" b="1" dirty="0" smtClean="0">
              <a:latin typeface="+mn-ea"/>
              <a:ea typeface="+mn-ea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7.2.3 </a:t>
            </a:r>
            <a:r>
              <a:rPr lang="zh-CN" altLang="en-US" dirty="0" smtClean="0"/>
              <a:t>内置</a:t>
            </a:r>
            <a:r>
              <a:rPr lang="zh-CN" altLang="en-US" dirty="0"/>
              <a:t>函数对集合的操作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b="29901"/>
          <a:stretch>
            <a:fillRect/>
          </a:stretch>
        </p:blipFill>
        <p:spPr>
          <a:xfrm>
            <a:off x="66675" y="768985"/>
            <a:ext cx="12058650" cy="455676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>
          <a:xfrm>
            <a:off x="1470025" y="2292350"/>
            <a:ext cx="9266555" cy="1151255"/>
          </a:xfrm>
        </p:spPr>
        <p:txBody>
          <a:bodyPr vert="horz" wrap="square" lIns="91440" tIns="45720" rIns="91440" bIns="45720" anchor="b"/>
          <a:lstStyle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7.2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集合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116632"/>
            <a:ext cx="10852150" cy="716915"/>
          </a:xfrm>
        </p:spPr>
        <p:txBody>
          <a:bodyPr/>
          <a:lstStyle/>
          <a:p>
            <a:r>
              <a:rPr lang="en-US" altLang="zh-CN" sz="2800" dirty="0" smtClean="0"/>
              <a:t>7.2.4 </a:t>
            </a:r>
            <a:r>
              <a:rPr lang="zh-CN" altLang="en-US" sz="2800" dirty="0" smtClean="0"/>
              <a:t>集合</a:t>
            </a:r>
            <a:r>
              <a:rPr lang="zh-CN" altLang="en-US" sz="2800" dirty="0"/>
              <a:t>对象的常用方法</a:t>
            </a:r>
            <a:endParaRPr lang="zh-CN" altLang="en-US" sz="28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71450" y="1155065"/>
          <a:ext cx="11815445" cy="62337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34055"/>
                <a:gridCol w="8581390"/>
              </a:tblGrid>
              <a:tr h="34798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方法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功能说明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694690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set.add</a:t>
                      </a:r>
                      <a:r>
                        <a:rPr lang="en-US" sz="2000" kern="100" dirty="0">
                          <a:effectLst/>
                        </a:rPr>
                        <a:t>(</a:t>
                      </a:r>
                      <a:r>
                        <a:rPr lang="en-US" sz="2000" kern="100" dirty="0" err="1">
                          <a:effectLst/>
                        </a:rPr>
                        <a:t>obj</a:t>
                      </a:r>
                      <a:r>
                        <a:rPr lang="en-US" sz="2000" kern="100" dirty="0">
                          <a:effectLst/>
                        </a:rPr>
                        <a:t>)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给集合添加元素</a:t>
                      </a:r>
                      <a:r>
                        <a:rPr lang="en-US" sz="2000" kern="100" dirty="0" err="1">
                          <a:effectLst/>
                        </a:rPr>
                        <a:t>obj</a:t>
                      </a:r>
                      <a:r>
                        <a:rPr lang="zh-CN" sz="2000" kern="100" dirty="0">
                          <a:effectLst/>
                        </a:rPr>
                        <a:t>，如果添加的元素在集合中已存在，则不执行任何操作。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1019810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set.update</a:t>
                      </a:r>
                      <a:r>
                        <a:rPr lang="en-US" sz="2000" kern="100" dirty="0">
                          <a:effectLst/>
                        </a:rPr>
                        <a:t>(set1)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修改当前集合，可以添加新的元素或集合</a:t>
                      </a:r>
                      <a:r>
                        <a:rPr lang="en-US" sz="2000" kern="100" dirty="0">
                          <a:effectLst/>
                        </a:rPr>
                        <a:t>set1</a:t>
                      </a:r>
                      <a:r>
                        <a:rPr lang="zh-CN" sz="2000" kern="100" dirty="0">
                          <a:effectLst/>
                        </a:rPr>
                        <a:t>到当前集合中，如果添加的元素在集合中已存在，则该元素只会出现一次，重复的会忽略。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695960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set.discard(obj)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移除指定的集合元素</a:t>
                      </a:r>
                      <a:r>
                        <a:rPr lang="en-US" sz="2000" kern="100" dirty="0" err="1">
                          <a:effectLst/>
                        </a:rPr>
                        <a:t>obj</a:t>
                      </a:r>
                      <a:r>
                        <a:rPr lang="zh-CN" sz="2000" kern="100" dirty="0">
                          <a:effectLst/>
                        </a:rPr>
                        <a:t>。如果</a:t>
                      </a:r>
                      <a:r>
                        <a:rPr lang="en-US" sz="2000" kern="100" dirty="0" err="1">
                          <a:effectLst/>
                        </a:rPr>
                        <a:t>obj</a:t>
                      </a:r>
                      <a:r>
                        <a:rPr lang="zh-CN" sz="2000" kern="100" dirty="0">
                          <a:effectLst/>
                        </a:rPr>
                        <a:t>不存在集合中，该方法不会抛出异常。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694690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set.remove(obj)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移除集合中的指定元素</a:t>
                      </a:r>
                      <a:r>
                        <a:rPr lang="en-US" sz="2000" kern="100" dirty="0" err="1">
                          <a:effectLst/>
                        </a:rPr>
                        <a:t>obj</a:t>
                      </a:r>
                      <a:r>
                        <a:rPr lang="zh-CN" sz="2000" kern="100" dirty="0">
                          <a:effectLst/>
                        </a:rPr>
                        <a:t>。如果</a:t>
                      </a:r>
                      <a:r>
                        <a:rPr lang="en-US" sz="2000" kern="100" dirty="0" err="1">
                          <a:effectLst/>
                        </a:rPr>
                        <a:t>obj</a:t>
                      </a:r>
                      <a:r>
                        <a:rPr lang="zh-CN" sz="2000" kern="100" dirty="0">
                          <a:effectLst/>
                        </a:rPr>
                        <a:t>不存在集合中，该方法会抛出异常。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695960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set.pop</a:t>
                      </a:r>
                      <a:r>
                        <a:rPr lang="en-US" sz="2000" kern="100" dirty="0">
                          <a:effectLst/>
                        </a:rPr>
                        <a:t>()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随机移除并返回一个元素，如果集合为空会抛出异常。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73025"/>
            <a:ext cx="10852150" cy="716915"/>
          </a:xfrm>
        </p:spPr>
        <p:txBody>
          <a:bodyPr/>
          <a:p>
            <a:r>
              <a:rPr smtClean="0">
                <a:sym typeface="+mn-ea"/>
              </a:rPr>
              <a:t>续上表</a:t>
            </a:r>
            <a:br>
              <a:rPr lang="zh-CN" altLang="en-US" dirty="0"/>
            </a:br>
            <a:endParaRPr lang="zh-CN" altLang="en-US"/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126365" y="1144905"/>
          <a:ext cx="11922125" cy="25215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33800"/>
                <a:gridCol w="8188325"/>
              </a:tblGrid>
              <a:tr h="839470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set.difference(set1)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返回集合的差集，即返回的集合元素包含在第一个集合中，但不包含在第二个集合中。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842010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set.intersection(set1, set2 ...)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返回两个或更多集合中都包含的元素，即交集。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840105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set.union(set1, set2 ...)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返回两个或更多集合的并集，即包含了所有集合的元素，重复的元素只会出现一次。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21920" y="3665220"/>
          <a:ext cx="11926570" cy="6623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02050"/>
                <a:gridCol w="8224520"/>
              </a:tblGrid>
              <a:tr h="662305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set.symmetric_difference</a:t>
                      </a:r>
                      <a:r>
                        <a:rPr lang="en-US" sz="2000" kern="100" dirty="0">
                          <a:effectLst/>
                        </a:rPr>
                        <a:t>()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返回两个集合中不重复的元素集合，即会移除两个集合中都存在的元素。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21920" y="737870"/>
          <a:ext cx="11926570" cy="4070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24910"/>
                <a:gridCol w="8201660"/>
              </a:tblGrid>
              <a:tr h="407035">
                <a:tc>
                  <a:txBody>
                    <a:bodyPr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方法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功能说明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32715" y="4327525"/>
          <a:ext cx="11926570" cy="1986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91255"/>
                <a:gridCol w="8235315"/>
              </a:tblGrid>
              <a:tr h="662305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set.difference_update(set1, set2 ...)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移除集合</a:t>
                      </a:r>
                      <a:r>
                        <a:rPr lang="en-US" sz="2000" kern="100" dirty="0">
                          <a:effectLst/>
                        </a:rPr>
                        <a:t>set</a:t>
                      </a:r>
                      <a:r>
                        <a:rPr lang="zh-CN" sz="2000" kern="100" dirty="0">
                          <a:effectLst/>
                        </a:rPr>
                        <a:t>中的元素，该元素在集合</a:t>
                      </a:r>
                      <a:r>
                        <a:rPr lang="en-US" sz="2000" kern="100" dirty="0">
                          <a:effectLst/>
                        </a:rPr>
                        <a:t>set1, set2 ...</a:t>
                      </a:r>
                      <a:r>
                        <a:rPr lang="zh-CN" sz="2000" kern="100" dirty="0">
                          <a:effectLst/>
                        </a:rPr>
                        <a:t>中也存在。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662305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set.intersection_update(set1, set2 ...)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删除集合</a:t>
                      </a:r>
                      <a:r>
                        <a:rPr lang="en-US" sz="2000" kern="100" dirty="0">
                          <a:effectLst/>
                        </a:rPr>
                        <a:t>set</a:t>
                      </a:r>
                      <a:r>
                        <a:rPr lang="zh-CN" sz="2000" kern="100" dirty="0">
                          <a:effectLst/>
                        </a:rPr>
                        <a:t>中的元素，该元素在集合</a:t>
                      </a:r>
                      <a:r>
                        <a:rPr lang="en-US" sz="2000" kern="100" dirty="0">
                          <a:effectLst/>
                        </a:rPr>
                        <a:t>set1, set2 ...</a:t>
                      </a:r>
                      <a:r>
                        <a:rPr lang="zh-CN" sz="2000" kern="100" dirty="0">
                          <a:effectLst/>
                        </a:rPr>
                        <a:t>中不都存在。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661670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set.symmetric_difference_update(set1)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移除当前集合</a:t>
                      </a:r>
                      <a:r>
                        <a:rPr lang="en-US" sz="2000" kern="100" dirty="0">
                          <a:effectLst/>
                        </a:rPr>
                        <a:t>set</a:t>
                      </a:r>
                      <a:r>
                        <a:rPr lang="zh-CN" sz="2000" kern="100" dirty="0">
                          <a:effectLst/>
                        </a:rPr>
                        <a:t>在另一个指定集合</a:t>
                      </a:r>
                      <a:r>
                        <a:rPr lang="en-US" sz="2000" kern="100" dirty="0">
                          <a:effectLst/>
                        </a:rPr>
                        <a:t>set1</a:t>
                      </a:r>
                      <a:r>
                        <a:rPr lang="zh-CN" sz="2000" kern="100" dirty="0">
                          <a:effectLst/>
                        </a:rPr>
                        <a:t>中相同的元素，并将</a:t>
                      </a:r>
                      <a:r>
                        <a:rPr lang="en-US" sz="2000" kern="100" dirty="0">
                          <a:effectLst/>
                        </a:rPr>
                        <a:t>set1</a:t>
                      </a:r>
                      <a:r>
                        <a:rPr lang="zh-CN" sz="2000" kern="100" dirty="0">
                          <a:effectLst/>
                        </a:rPr>
                        <a:t>中不同的元素插入到当前集合中。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 smtClean="0"/>
              <a:t>．字典</a:t>
            </a:r>
            <a:r>
              <a:rPr lang="zh-CN" altLang="en-US" dirty="0"/>
              <a:t>元素的引用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格式：</a:t>
            </a:r>
            <a:r>
              <a:rPr lang="zh-CN" altLang="zh-CN" dirty="0" smtClean="0"/>
              <a:t>字典</a:t>
            </a:r>
            <a:r>
              <a:rPr lang="zh-CN" altLang="zh-CN" dirty="0"/>
              <a:t>名</a:t>
            </a:r>
            <a:r>
              <a:rPr lang="en-US" altLang="zh-CN" dirty="0"/>
              <a:t>[</a:t>
            </a:r>
            <a:r>
              <a:rPr lang="zh-CN" altLang="zh-CN" dirty="0"/>
              <a:t>键</a:t>
            </a:r>
            <a:r>
              <a:rPr lang="en-US" altLang="zh-CN" dirty="0"/>
              <a:t>]</a:t>
            </a:r>
            <a:endParaRPr lang="zh-CN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116632"/>
            <a:ext cx="10852150" cy="716915"/>
          </a:xfrm>
        </p:spPr>
        <p:txBody>
          <a:bodyPr/>
          <a:lstStyle/>
          <a:p>
            <a:r>
              <a:rPr lang="zh-CN" altLang="en-US" dirty="0" smtClean="0"/>
              <a:t>续上表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38430" y="833755"/>
          <a:ext cx="11926570" cy="58185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18660"/>
                <a:gridCol w="7407910"/>
              </a:tblGrid>
              <a:tr h="33083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方法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功能说明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662305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set.issubset</a:t>
                      </a:r>
                      <a:r>
                        <a:rPr lang="en-US" sz="2000" kern="100" dirty="0">
                          <a:effectLst/>
                        </a:rPr>
                        <a:t>(set1)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用于判断集合</a:t>
                      </a:r>
                      <a:r>
                        <a:rPr lang="en-US" sz="2000" kern="100" dirty="0">
                          <a:effectLst/>
                        </a:rPr>
                        <a:t>set</a:t>
                      </a:r>
                      <a:r>
                        <a:rPr lang="zh-CN" sz="2000" kern="100" dirty="0">
                          <a:effectLst/>
                        </a:rPr>
                        <a:t>的所有元素是否都包含在集合</a:t>
                      </a:r>
                      <a:r>
                        <a:rPr lang="en-US" sz="2000" kern="100" dirty="0">
                          <a:effectLst/>
                        </a:rPr>
                        <a:t>set1</a:t>
                      </a:r>
                      <a:r>
                        <a:rPr lang="zh-CN" sz="2000" kern="100" dirty="0">
                          <a:effectLst/>
                        </a:rPr>
                        <a:t>中，如果是则返回</a:t>
                      </a:r>
                      <a:r>
                        <a:rPr lang="en-US" sz="2000" kern="100" dirty="0">
                          <a:effectLst/>
                        </a:rPr>
                        <a:t>True</a:t>
                      </a:r>
                      <a:r>
                        <a:rPr lang="zh-CN" sz="2000" kern="100" dirty="0">
                          <a:effectLst/>
                        </a:rPr>
                        <a:t>，否则返回</a:t>
                      </a:r>
                      <a:r>
                        <a:rPr lang="en-US" sz="2000" kern="100" dirty="0">
                          <a:effectLst/>
                        </a:rPr>
                        <a:t>False</a:t>
                      </a:r>
                      <a:r>
                        <a:rPr lang="zh-CN" sz="2000" kern="100" dirty="0">
                          <a:effectLst/>
                        </a:rPr>
                        <a:t>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662305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set.isdisjoint</a:t>
                      </a:r>
                      <a:r>
                        <a:rPr lang="en-US" sz="2000" kern="100" dirty="0">
                          <a:effectLst/>
                        </a:rPr>
                        <a:t>()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用于判断两个集合是否包含相同的元素，如果没有任何相同元素返回</a:t>
                      </a:r>
                      <a:r>
                        <a:rPr lang="en-US" sz="2000" kern="100" dirty="0">
                          <a:effectLst/>
                        </a:rPr>
                        <a:t>True</a:t>
                      </a:r>
                      <a:r>
                        <a:rPr lang="zh-CN" sz="2000" kern="100" dirty="0">
                          <a:effectLst/>
                        </a:rPr>
                        <a:t>，否则返回</a:t>
                      </a:r>
                      <a:r>
                        <a:rPr lang="en-US" sz="2000" kern="100" dirty="0">
                          <a:effectLst/>
                        </a:rPr>
                        <a:t>False</a:t>
                      </a:r>
                      <a:r>
                        <a:rPr lang="zh-CN" sz="2000" kern="100" dirty="0">
                          <a:effectLst/>
                        </a:rPr>
                        <a:t>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662305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set.issuperset(set1)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用于判断集合</a:t>
                      </a:r>
                      <a:r>
                        <a:rPr lang="en-US" sz="2000" kern="100" dirty="0">
                          <a:effectLst/>
                        </a:rPr>
                        <a:t>set1</a:t>
                      </a:r>
                      <a:r>
                        <a:rPr lang="zh-CN" sz="2000" kern="100" dirty="0">
                          <a:effectLst/>
                        </a:rPr>
                        <a:t>的所有元素是否都包含在原始的集合</a:t>
                      </a:r>
                      <a:r>
                        <a:rPr lang="en-US" sz="2000" kern="100" dirty="0">
                          <a:effectLst/>
                        </a:rPr>
                        <a:t>set</a:t>
                      </a:r>
                      <a:r>
                        <a:rPr lang="zh-CN" sz="2000" kern="100" dirty="0">
                          <a:effectLst/>
                        </a:rPr>
                        <a:t>中，如果是则返回</a:t>
                      </a:r>
                      <a:r>
                        <a:rPr lang="en-US" sz="2000" kern="100" dirty="0">
                          <a:effectLst/>
                        </a:rPr>
                        <a:t>True</a:t>
                      </a:r>
                      <a:r>
                        <a:rPr lang="zh-CN" sz="2000" kern="100" dirty="0">
                          <a:effectLst/>
                        </a:rPr>
                        <a:t>，否则返回</a:t>
                      </a:r>
                      <a:r>
                        <a:rPr lang="en-US" sz="2000" kern="100" dirty="0">
                          <a:effectLst/>
                        </a:rPr>
                        <a:t>False</a:t>
                      </a:r>
                      <a:r>
                        <a:rPr lang="zh-CN" sz="2000" kern="100" dirty="0">
                          <a:effectLst/>
                        </a:rPr>
                        <a:t>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21335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set.clear()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清空集合所有元素，但字典对象保留。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330835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set.copy()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复制并返回一个新集合。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mtClean="0">
                <a:sym typeface="+mn-ea"/>
              </a:rPr>
              <a:t>7.2.4 add </a:t>
            </a:r>
            <a:r>
              <a:rPr smtClean="0">
                <a:sym typeface="+mn-ea"/>
              </a:rPr>
              <a:t>、 </a:t>
            </a:r>
            <a:r>
              <a:rPr lang="en-US" altLang="zh-CN" smtClean="0">
                <a:sym typeface="+mn-ea"/>
              </a:rPr>
              <a:t>update</a:t>
            </a:r>
            <a:endParaRPr lang="en-US" altLang="zh-CN" smtClean="0">
              <a:sym typeface="+mn-ea"/>
            </a:endParaRPr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201930" y="1856740"/>
          <a:ext cx="11765915" cy="2095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20035"/>
                <a:gridCol w="8945880"/>
              </a:tblGrid>
              <a:tr h="848995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set.add</a:t>
                      </a:r>
                      <a:r>
                        <a:rPr lang="en-US" sz="2000" kern="100" dirty="0">
                          <a:effectLst/>
                        </a:rPr>
                        <a:t>(</a:t>
                      </a:r>
                      <a:r>
                        <a:rPr lang="en-US" sz="2000" kern="100" dirty="0" err="1">
                          <a:effectLst/>
                        </a:rPr>
                        <a:t>obj</a:t>
                      </a:r>
                      <a:r>
                        <a:rPr lang="en-US" sz="2000" kern="100" dirty="0">
                          <a:effectLst/>
                        </a:rPr>
                        <a:t>)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给集合添加元素</a:t>
                      </a:r>
                      <a:r>
                        <a:rPr lang="en-US" sz="2000" kern="100" dirty="0" err="1">
                          <a:effectLst/>
                        </a:rPr>
                        <a:t>obj</a:t>
                      </a:r>
                      <a:r>
                        <a:rPr lang="zh-CN" sz="2000" kern="100" dirty="0">
                          <a:effectLst/>
                        </a:rPr>
                        <a:t>，如果添加的元素在集合中已存在，则不执行任何操作。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1246505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set.update</a:t>
                      </a:r>
                      <a:r>
                        <a:rPr lang="en-US" sz="2000" kern="100" dirty="0">
                          <a:effectLst/>
                        </a:rPr>
                        <a:t>(set1)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修改当前集合，可以添加新的元素或集合</a:t>
                      </a:r>
                      <a:r>
                        <a:rPr lang="en-US" sz="2000" kern="100" dirty="0">
                          <a:effectLst/>
                        </a:rPr>
                        <a:t>set1</a:t>
                      </a:r>
                      <a:r>
                        <a:rPr lang="zh-CN" sz="2000" kern="100" dirty="0">
                          <a:effectLst/>
                        </a:rPr>
                        <a:t>到当前集合中，如果添加的元素在集合中已存在，则该元素只会出现一次，重复的会忽略。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063750" y="5156835"/>
            <a:ext cx="8864600" cy="15684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/>
              <a:t>区别：</a:t>
            </a:r>
            <a:endParaRPr lang="zh-CN" altLang="en-US" sz="3200" b="1"/>
          </a:p>
          <a:p>
            <a:r>
              <a:rPr lang="en-US" altLang="zh-CN" sz="3200" b="1"/>
              <a:t>add</a:t>
            </a:r>
            <a:r>
              <a:rPr lang="zh-CN" altLang="en-US" sz="3200" b="1"/>
              <a:t>添加一个元素。</a:t>
            </a:r>
            <a:endParaRPr lang="zh-CN" altLang="en-US" sz="3200" b="1"/>
          </a:p>
          <a:p>
            <a:r>
              <a:rPr lang="en-US" altLang="zh-CN" sz="3200" b="1"/>
              <a:t>update</a:t>
            </a:r>
            <a:r>
              <a:rPr lang="zh-CN" altLang="en-US" sz="3200" b="1"/>
              <a:t>可以添加一个元素，也可以添加一个集合</a:t>
            </a:r>
            <a:endParaRPr lang="zh-CN" altLang="en-US" sz="3200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0835" y="1267460"/>
            <a:ext cx="11731625" cy="5448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 = {1, 2, 3, 4}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set1.add(5)        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添加元素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{1, 2, 3, 4, 5}</a:t>
            </a:r>
            <a:endParaRPr lang="en-US" altLang="zh-CN" sz="2400" b="1">
              <a:sym typeface="+mn-ea"/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set2 = {3,4,5,6}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set1.update(set2) 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将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set2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中元素全部添加到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set1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中，去掉重复元素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{1, 2, 3, 4, 5, 6}</a:t>
            </a:r>
            <a:endParaRPr lang="en-US" altLang="zh-CN" sz="2400" b="1" dirty="0" smtClean="0">
              <a:latin typeface="+mn-ea"/>
              <a:ea typeface="+mn-ea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ym typeface="+mn-ea"/>
              </a:rPr>
              <a:t>7.2.4 add </a:t>
            </a:r>
            <a:r>
              <a:rPr smtClean="0">
                <a:sym typeface="+mn-ea"/>
              </a:rPr>
              <a:t>、 </a:t>
            </a:r>
            <a:r>
              <a:rPr lang="en-US" altLang="zh-CN" smtClean="0">
                <a:sym typeface="+mn-ea"/>
              </a:rPr>
              <a:t>update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mtClean="0">
                <a:sym typeface="+mn-ea"/>
              </a:rPr>
              <a:t>7.2.4 remove</a:t>
            </a:r>
            <a:r>
              <a:rPr smtClean="0">
                <a:sym typeface="+mn-ea"/>
              </a:rPr>
              <a:t>、</a:t>
            </a:r>
            <a:r>
              <a:rPr lang="en-US" altLang="zh-CN" smtClean="0">
                <a:sym typeface="+mn-ea"/>
              </a:rPr>
              <a:t>discard</a:t>
            </a:r>
            <a:r>
              <a:rPr smtClean="0">
                <a:sym typeface="+mn-ea"/>
              </a:rPr>
              <a:t>、</a:t>
            </a:r>
            <a:r>
              <a:rPr lang="en-US" altLang="zh-CN" smtClean="0">
                <a:sym typeface="+mn-ea"/>
              </a:rPr>
              <a:t>pop</a:t>
            </a:r>
            <a:endParaRPr lang="en-US" altLang="zh-CN" smtClean="0">
              <a:sym typeface="+mn-ea"/>
            </a:endParaRPr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119380" y="1484630"/>
          <a:ext cx="12109450" cy="23387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14700"/>
                <a:gridCol w="8794750"/>
              </a:tblGrid>
              <a:tr h="779780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set.discard(obj)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移除指定的集合元素</a:t>
                      </a:r>
                      <a:r>
                        <a:rPr lang="en-US" sz="2000" kern="100" dirty="0" err="1">
                          <a:effectLst/>
                        </a:rPr>
                        <a:t>obj</a:t>
                      </a:r>
                      <a:r>
                        <a:rPr lang="zh-CN" sz="2000" kern="100" dirty="0">
                          <a:effectLst/>
                        </a:rPr>
                        <a:t>。如果</a:t>
                      </a:r>
                      <a:r>
                        <a:rPr lang="en-US" sz="2000" kern="100" dirty="0" err="1">
                          <a:effectLst/>
                        </a:rPr>
                        <a:t>obj</a:t>
                      </a:r>
                      <a:r>
                        <a:rPr lang="zh-CN" sz="2000" kern="100" dirty="0">
                          <a:effectLst/>
                        </a:rPr>
                        <a:t>不存在集合中，该方法不会抛出异常。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779145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set.remove(obj)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移除集合中的指定元素</a:t>
                      </a:r>
                      <a:r>
                        <a:rPr lang="en-US" sz="2000" kern="100" dirty="0" err="1">
                          <a:effectLst/>
                        </a:rPr>
                        <a:t>obj</a:t>
                      </a:r>
                      <a:r>
                        <a:rPr lang="zh-CN" sz="2000" kern="100" dirty="0">
                          <a:effectLst/>
                        </a:rPr>
                        <a:t>。如果</a:t>
                      </a:r>
                      <a:r>
                        <a:rPr lang="en-US" sz="2000" kern="100" dirty="0" err="1">
                          <a:effectLst/>
                        </a:rPr>
                        <a:t>obj</a:t>
                      </a:r>
                      <a:r>
                        <a:rPr lang="zh-CN" sz="2000" kern="100" dirty="0">
                          <a:effectLst/>
                        </a:rPr>
                        <a:t>不存在集合中，该方法会抛出异常。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779780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set.pop</a:t>
                      </a:r>
                      <a:r>
                        <a:rPr lang="en-US" sz="2000" kern="100" dirty="0">
                          <a:effectLst/>
                        </a:rPr>
                        <a:t>()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随机移除并返回一个元素，如果集合为空会抛出异常。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852805" y="4220845"/>
            <a:ext cx="1051052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b="1" smtClean="0">
                <a:sym typeface="+mn-ea"/>
              </a:rPr>
              <a:t>区别：</a:t>
            </a:r>
            <a:endParaRPr lang="en-US" altLang="zh-CN" sz="3600" b="1" smtClean="0">
              <a:sym typeface="+mn-ea"/>
            </a:endParaRPr>
          </a:p>
          <a:p>
            <a:r>
              <a:rPr lang="en-US" altLang="zh-CN" sz="3600" b="1" smtClean="0">
                <a:sym typeface="+mn-ea"/>
              </a:rPr>
              <a:t>pop</a:t>
            </a:r>
            <a:r>
              <a:rPr lang="zh-CN" altLang="en-US" sz="3600" b="1" smtClean="0">
                <a:sym typeface="+mn-ea"/>
              </a:rPr>
              <a:t>是随机删除，</a:t>
            </a:r>
            <a:r>
              <a:rPr lang="en-US" altLang="zh-CN" sz="3600" b="1" smtClean="0">
                <a:sym typeface="+mn-ea"/>
              </a:rPr>
              <a:t>discard</a:t>
            </a:r>
            <a:r>
              <a:rPr lang="zh-CN" altLang="en-US" sz="3600" b="1" smtClean="0">
                <a:sym typeface="+mn-ea"/>
              </a:rPr>
              <a:t>和</a:t>
            </a:r>
            <a:r>
              <a:rPr lang="en-US" altLang="zh-CN" sz="3600" b="1" smtClean="0">
                <a:sym typeface="+mn-ea"/>
              </a:rPr>
              <a:t>remove</a:t>
            </a:r>
            <a:r>
              <a:rPr lang="zh-CN" altLang="en-US" sz="3600" b="1" smtClean="0">
                <a:sym typeface="+mn-ea"/>
              </a:rPr>
              <a:t>是指定删除</a:t>
            </a:r>
            <a:endParaRPr lang="zh-CN" altLang="en-US" sz="3600" b="1" smtClean="0">
              <a:sym typeface="+mn-ea"/>
            </a:endParaRPr>
          </a:p>
          <a:p>
            <a:r>
              <a:rPr lang="en-US" altLang="zh-CN" sz="3600" b="1" smtClean="0">
                <a:sym typeface="+mn-ea"/>
              </a:rPr>
              <a:t>discard</a:t>
            </a:r>
            <a:r>
              <a:rPr lang="zh-CN" altLang="en-US" sz="3600" b="1" smtClean="0">
                <a:sym typeface="+mn-ea"/>
              </a:rPr>
              <a:t>删除不存在数值，不会抛出异常</a:t>
            </a:r>
            <a:endParaRPr lang="zh-CN" altLang="en-US" sz="3600" b="1" smtClean="0">
              <a:sym typeface="+mn-ea"/>
            </a:endParaRPr>
          </a:p>
          <a:p>
            <a:r>
              <a:rPr lang="en-US" altLang="zh-CN" sz="3600" b="1" smtClean="0">
                <a:sym typeface="+mn-ea"/>
              </a:rPr>
              <a:t>remove</a:t>
            </a:r>
            <a:r>
              <a:rPr lang="zh-CN" altLang="en-US" sz="3600" b="1" smtClean="0">
                <a:sym typeface="+mn-ea"/>
              </a:rPr>
              <a:t>删除不存在数值，会抛出异常</a:t>
            </a:r>
            <a:endParaRPr lang="zh-CN" altLang="en-US" sz="3600" b="1" smtClean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6285" y="1038860"/>
            <a:ext cx="11284585" cy="5448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{1, 2, 3, 4, 5, 6}</a:t>
            </a:r>
            <a:endParaRPr lang="en-US" altLang="zh-CN" sz="2400" b="1">
              <a:sym typeface="+mn-ea"/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set1.remove(6)     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移除集合中的元素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6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{1, 2, 3, 4, 5}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set1.remove(6)     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元素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6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已不在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set1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中，抛出异常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 dirty="0" err="1">
                <a:sym typeface="+mn-ea"/>
              </a:rPr>
              <a:t>Traceback</a:t>
            </a:r>
            <a:r>
              <a:rPr lang="en-US" altLang="zh-CN" sz="2400" b="1">
                <a:sym typeface="+mn-ea"/>
              </a:rPr>
              <a:t> (most recent call last):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  File "&lt;pyshell#341&gt;", line 1, in &lt;module&gt;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    set1.remove(6)   </a:t>
            </a:r>
            <a:r>
              <a:rPr lang="en-US" altLang="zh-CN" sz="2400" b="1" dirty="0" err="1">
                <a:sym typeface="+mn-ea"/>
              </a:rPr>
              <a:t>KeyError</a:t>
            </a:r>
            <a:r>
              <a:rPr lang="en-US" altLang="zh-CN" sz="2400" b="1">
                <a:sym typeface="+mn-ea"/>
              </a:rPr>
              <a:t>: 6</a:t>
            </a:r>
            <a:endParaRPr lang="en-US" altLang="zh-CN" sz="2400" b="1" dirty="0" smtClean="0">
              <a:latin typeface="+mn-ea"/>
              <a:ea typeface="+mn-ea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ym typeface="+mn-ea"/>
              </a:rPr>
              <a:t>7.2.4 remove</a:t>
            </a:r>
            <a:r>
              <a:rPr smtClean="0">
                <a:sym typeface="+mn-ea"/>
              </a:rPr>
              <a:t>、</a:t>
            </a:r>
            <a:r>
              <a:rPr lang="en-US" altLang="zh-CN" smtClean="0">
                <a:sym typeface="+mn-ea"/>
              </a:rPr>
              <a:t>discard</a:t>
            </a:r>
            <a:r>
              <a:rPr smtClean="0">
                <a:sym typeface="+mn-ea"/>
              </a:rPr>
              <a:t>、</a:t>
            </a:r>
            <a:r>
              <a:rPr lang="en-US" altLang="zh-CN" smtClean="0">
                <a:sym typeface="+mn-ea"/>
              </a:rPr>
              <a:t>pop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7875" y="1519555"/>
            <a:ext cx="11284585" cy="51968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{1, 2, 3, 4, 5}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 smtClean="0">
                <a:sym typeface="+mn-ea"/>
              </a:rPr>
              <a:t>&gt;&gt;&gt; </a:t>
            </a:r>
            <a:r>
              <a:rPr lang="en-US" altLang="zh-CN" sz="2400" b="1">
                <a:sym typeface="+mn-ea"/>
              </a:rPr>
              <a:t>set1.discard(5)          </a:t>
            </a:r>
            <a:r>
              <a:rPr lang="en-US" altLang="zh-CN" sz="2400" b="1" smtClean="0">
                <a:sym typeface="+mn-ea"/>
              </a:rPr>
              <a:t>	</a:t>
            </a:r>
            <a:r>
              <a:rPr lang="en-US" altLang="zh-CN" sz="2400" b="1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移除集合中的元素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5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{1, 2, 3, 4}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set1.discard(5)          </a:t>
            </a:r>
            <a:r>
              <a:rPr lang="en-US" altLang="zh-CN" sz="2400" b="1" smtClean="0">
                <a:sym typeface="+mn-ea"/>
              </a:rPr>
              <a:t>	</a:t>
            </a:r>
            <a:r>
              <a:rPr lang="en-US" altLang="zh-CN" sz="2400" b="1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元素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5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已不在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set1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中，但并不抛出异常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zh-CN" sz="2400" b="1" dirty="0" smtClean="0">
              <a:solidFill>
                <a:srgbClr val="FF0000"/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875" y="271780"/>
            <a:ext cx="10852150" cy="716915"/>
          </a:xfrm>
        </p:spPr>
        <p:txBody>
          <a:bodyPr/>
          <a:lstStyle/>
          <a:p>
            <a:r>
              <a:rPr lang="en-US" altLang="zh-CN" smtClean="0">
                <a:sym typeface="+mn-ea"/>
              </a:rPr>
              <a:t>7.2.4 remove</a:t>
            </a:r>
            <a:r>
              <a:rPr smtClean="0">
                <a:sym typeface="+mn-ea"/>
              </a:rPr>
              <a:t>、</a:t>
            </a:r>
            <a:r>
              <a:rPr lang="en-US" altLang="zh-CN" smtClean="0">
                <a:sym typeface="+mn-ea"/>
              </a:rPr>
              <a:t>discard</a:t>
            </a:r>
            <a:r>
              <a:rPr smtClean="0">
                <a:sym typeface="+mn-ea"/>
              </a:rPr>
              <a:t>、</a:t>
            </a:r>
            <a:r>
              <a:rPr lang="en-US" altLang="zh-CN" smtClean="0">
                <a:sym typeface="+mn-ea"/>
              </a:rPr>
              <a:t>pop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7875" y="1389380"/>
            <a:ext cx="11284585" cy="53270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b="1">
                <a:sym typeface="+mn-ea"/>
              </a:rPr>
              <a:t>&gt;&gt;&gt; set1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b="1">
                <a:sym typeface="+mn-ea"/>
              </a:rPr>
              <a:t>{1, 2, 3, 4}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b="1">
                <a:sym typeface="+mn-ea"/>
              </a:rPr>
              <a:t>&gt;&gt;&gt; set1.pop()              </a:t>
            </a:r>
            <a:r>
              <a:rPr lang="en-US" altLang="zh-CN" b="1" smtClean="0">
                <a:sym typeface="+mn-ea"/>
              </a:rPr>
              <a:t>	</a:t>
            </a:r>
            <a:r>
              <a:rPr lang="en-US" altLang="zh-CN" b="1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b="1">
                <a:solidFill>
                  <a:srgbClr val="FF0000"/>
                </a:solidFill>
                <a:sym typeface="+mn-ea"/>
              </a:rPr>
              <a:t>随机移除并返回一个元素</a:t>
            </a:r>
            <a:endParaRPr lang="zh-CN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>
                <a:sym typeface="+mn-ea"/>
              </a:rPr>
              <a:t>1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b="1">
                <a:sym typeface="+mn-ea"/>
              </a:rPr>
              <a:t>&gt;&gt;&gt; set1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b="1">
                <a:sym typeface="+mn-ea"/>
              </a:rPr>
              <a:t>{2, 3, 4}</a:t>
            </a:r>
            <a:endParaRPr lang="zh-CN" altLang="zh-CN" b="1" dirty="0"/>
          </a:p>
          <a:p>
            <a:pPr marL="0" indent="0">
              <a:buNone/>
            </a:pPr>
            <a:endParaRPr lang="zh-CN" altLang="zh-CN" b="1" dirty="0" smtClean="0">
              <a:latin typeface="+mn-ea"/>
              <a:ea typeface="+mn-ea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875" y="215265"/>
            <a:ext cx="10852150" cy="716915"/>
          </a:xfrm>
        </p:spPr>
        <p:txBody>
          <a:bodyPr/>
          <a:lstStyle/>
          <a:p>
            <a:r>
              <a:rPr lang="en-US" altLang="zh-CN" smtClean="0">
                <a:sym typeface="+mn-ea"/>
              </a:rPr>
              <a:t>7.2.4 remove</a:t>
            </a:r>
            <a:r>
              <a:rPr smtClean="0">
                <a:sym typeface="+mn-ea"/>
              </a:rPr>
              <a:t>、</a:t>
            </a:r>
            <a:r>
              <a:rPr lang="en-US" altLang="zh-CN" smtClean="0">
                <a:sym typeface="+mn-ea"/>
              </a:rPr>
              <a:t>discard</a:t>
            </a:r>
            <a:r>
              <a:rPr smtClean="0">
                <a:sym typeface="+mn-ea"/>
              </a:rPr>
              <a:t>、</a:t>
            </a:r>
            <a:r>
              <a:rPr lang="en-US" altLang="zh-CN" smtClean="0">
                <a:sym typeface="+mn-ea"/>
              </a:rPr>
              <a:t>pop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ym typeface="+mn-ea"/>
              </a:rPr>
              <a:t>7.2.4 </a:t>
            </a:r>
            <a:r>
              <a:rPr smtClean="0">
                <a:sym typeface="+mn-ea"/>
              </a:rPr>
              <a:t>差集、交集、并集、对称差集</a:t>
            </a:r>
            <a:endParaRPr smtClean="0">
              <a:sym typeface="+mn-ea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6365" y="2005965"/>
          <a:ext cx="11922125" cy="25215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33800"/>
                <a:gridCol w="8188325"/>
              </a:tblGrid>
              <a:tr h="839470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set.difference(set1)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返回集合的差集，即返回的集合元素包含在第一个集合中，但不包含在第二个集合中。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842010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set.intersection(set1, set2 ...)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返回两个或更多集合中都包含的元素，即交集。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840105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set.union(set1, set2 ...)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返回两个或更多集合的并集，即包含了所有集合的元素，重复的元素只会出现一次。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21920" y="4526280"/>
          <a:ext cx="11926570" cy="6623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02050"/>
                <a:gridCol w="8224520"/>
              </a:tblGrid>
              <a:tr h="662305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set.symmetric_difference</a:t>
                      </a:r>
                      <a:r>
                        <a:rPr lang="en-US" sz="2000" kern="100" dirty="0">
                          <a:effectLst/>
                        </a:rPr>
                        <a:t>()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返回两个集合中不重复的元素集合，即会移除两个集合中都存在的元素。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003300"/>
            <a:ext cx="8189595" cy="58547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set2 = {3, 4, 5, 6}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set1={2, 3, 4}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set1.difference(set2)   </a:t>
            </a:r>
            <a:r>
              <a:rPr lang="en-US" altLang="zh-CN" sz="2400" b="1" smtClean="0">
                <a:sym typeface="+mn-ea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差集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{2}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set1.intersection(set2) </a:t>
            </a:r>
            <a:r>
              <a:rPr lang="en-US" altLang="zh-CN" sz="2400" b="1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交集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{3, 4}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set1.union(set2)            </a:t>
            </a:r>
            <a:r>
              <a:rPr lang="en-US" altLang="zh-CN" sz="2400" b="1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并集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{2, 3, 4, 5, 6}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set1.symmetric_difference(set2)   </a:t>
            </a:r>
            <a:endParaRPr lang="en-US" altLang="zh-CN" sz="2400" b="1">
              <a:sym typeface="+mn-ea"/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{2, 5, 6}</a:t>
            </a:r>
            <a:r>
              <a:rPr lang="en-US" altLang="zh-CN" sz="2400" b="1">
                <a:sym typeface="+mn-ea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对称差集</a:t>
            </a:r>
            <a:endParaRPr lang="en-US" altLang="zh-CN" sz="2400" b="1" dirty="0" smtClean="0">
              <a:latin typeface="+mn-ea"/>
              <a:ea typeface="+mn-ea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ym typeface="+mn-ea"/>
              </a:rPr>
              <a:t>7.2.4 </a:t>
            </a:r>
            <a:r>
              <a:rPr smtClean="0">
                <a:sym typeface="+mn-ea"/>
              </a:rPr>
              <a:t>差集、交集、并集、对称差集</a:t>
            </a:r>
            <a:endParaRPr smtClean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38152"/>
          <a:stretch>
            <a:fillRect/>
          </a:stretch>
        </p:blipFill>
        <p:spPr>
          <a:xfrm>
            <a:off x="6828790" y="1021080"/>
            <a:ext cx="5363210" cy="583692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ym typeface="+mn-ea"/>
              </a:rPr>
              <a:t>7.2.4 </a:t>
            </a:r>
            <a:r>
              <a:rPr smtClean="0">
                <a:sym typeface="+mn-ea"/>
              </a:rPr>
              <a:t>其他</a:t>
            </a:r>
            <a:endParaRPr smtClean="0"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122555" y="2077085"/>
          <a:ext cx="11700510" cy="1986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32935"/>
                <a:gridCol w="7267575"/>
              </a:tblGrid>
              <a:tr h="662305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set.difference_update(set1, set2 ...)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移除集合</a:t>
                      </a:r>
                      <a:r>
                        <a:rPr lang="en-US" sz="2000" kern="100" dirty="0">
                          <a:effectLst/>
                        </a:rPr>
                        <a:t>set</a:t>
                      </a:r>
                      <a:r>
                        <a:rPr lang="zh-CN" sz="2000" kern="100" dirty="0">
                          <a:effectLst/>
                        </a:rPr>
                        <a:t>中的元素，该元素在集合</a:t>
                      </a:r>
                      <a:r>
                        <a:rPr lang="en-US" sz="2000" kern="100" dirty="0">
                          <a:effectLst/>
                        </a:rPr>
                        <a:t>set1, set2 ...</a:t>
                      </a:r>
                      <a:r>
                        <a:rPr lang="zh-CN" sz="2000" kern="100" dirty="0">
                          <a:effectLst/>
                        </a:rPr>
                        <a:t>中也存在。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662305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set.intersection_update(set1, set2 ...)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删除集合</a:t>
                      </a:r>
                      <a:r>
                        <a:rPr lang="en-US" sz="2000" kern="100" dirty="0">
                          <a:effectLst/>
                        </a:rPr>
                        <a:t>set</a:t>
                      </a:r>
                      <a:r>
                        <a:rPr lang="zh-CN" sz="2000" kern="100" dirty="0">
                          <a:effectLst/>
                        </a:rPr>
                        <a:t>中的元素，该元素在集合</a:t>
                      </a:r>
                      <a:r>
                        <a:rPr lang="en-US" sz="2000" kern="100" dirty="0">
                          <a:effectLst/>
                        </a:rPr>
                        <a:t>set1, set2 ...</a:t>
                      </a:r>
                      <a:r>
                        <a:rPr lang="zh-CN" sz="2000" kern="100" dirty="0">
                          <a:effectLst/>
                        </a:rPr>
                        <a:t>中不都存在。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661670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set.symmetric_difference_update(set1)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移除当前集合</a:t>
                      </a:r>
                      <a:r>
                        <a:rPr lang="en-US" sz="2000" kern="100" dirty="0">
                          <a:effectLst/>
                        </a:rPr>
                        <a:t>set</a:t>
                      </a:r>
                      <a:r>
                        <a:rPr lang="zh-CN" sz="2000" kern="100" dirty="0">
                          <a:effectLst/>
                        </a:rPr>
                        <a:t>在另一个指定集合</a:t>
                      </a:r>
                      <a:r>
                        <a:rPr lang="en-US" sz="2000" kern="100" dirty="0">
                          <a:effectLst/>
                        </a:rPr>
                        <a:t>set1</a:t>
                      </a:r>
                      <a:r>
                        <a:rPr lang="zh-CN" sz="2000" kern="100" dirty="0">
                          <a:effectLst/>
                        </a:rPr>
                        <a:t>中相同的元素，并将</a:t>
                      </a:r>
                      <a:r>
                        <a:rPr lang="en-US" sz="2000" kern="100" dirty="0">
                          <a:effectLst/>
                        </a:rPr>
                        <a:t>set1</a:t>
                      </a:r>
                      <a:r>
                        <a:rPr lang="zh-CN" sz="2000" kern="100" dirty="0">
                          <a:effectLst/>
                        </a:rPr>
                        <a:t>中不同的元素插入到当前集合中。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 smtClean="0"/>
              <a:t>．字典</a:t>
            </a:r>
            <a:r>
              <a:rPr lang="zh-CN" altLang="en-US" dirty="0"/>
              <a:t>元素的引用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说明：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/>
              <a:t>(1) </a:t>
            </a:r>
            <a:r>
              <a:rPr lang="zh-CN" altLang="zh-CN" dirty="0" smtClean="0"/>
              <a:t>字典</a:t>
            </a:r>
            <a:r>
              <a:rPr lang="zh-CN" altLang="zh-CN" dirty="0"/>
              <a:t>属于无序序列，所以</a:t>
            </a:r>
            <a:r>
              <a:rPr lang="zh-CN" altLang="zh-CN" dirty="0" smtClean="0">
                <a:solidFill>
                  <a:srgbClr val="FF0000"/>
                </a:solidFill>
              </a:rPr>
              <a:t>不能使用</a:t>
            </a:r>
            <a:r>
              <a:rPr lang="zh-CN" altLang="zh-CN" dirty="0">
                <a:solidFill>
                  <a:srgbClr val="FF0000"/>
                </a:solidFill>
              </a:rPr>
              <a:t>序号下标</a:t>
            </a:r>
            <a:r>
              <a:rPr lang="zh-CN" altLang="zh-CN" dirty="0" smtClean="0"/>
              <a:t>来</a:t>
            </a:r>
            <a:r>
              <a:rPr lang="zh-CN" altLang="en-US" dirty="0" smtClean="0"/>
              <a:t>引用</a:t>
            </a:r>
            <a:r>
              <a:rPr lang="zh-CN" altLang="zh-CN" dirty="0" smtClean="0"/>
              <a:t>元素</a:t>
            </a:r>
            <a:endParaRPr lang="zh-CN" altLang="zh-CN" dirty="0" smtClean="0"/>
          </a:p>
          <a:p>
            <a:pPr marL="0" indent="0">
              <a:buNone/>
            </a:pPr>
            <a:endParaRPr lang="zh-CN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(2) </a:t>
            </a:r>
            <a:r>
              <a:rPr lang="zh-CN" altLang="zh-CN" dirty="0" smtClean="0"/>
              <a:t>字典</a:t>
            </a:r>
            <a:r>
              <a:rPr lang="zh-CN" altLang="zh-CN" dirty="0"/>
              <a:t>中的每个元素存在一种映射或者对应关系，可以使用“键”作为下标来访问对应的“值”，如果该“键”不在字典中，则访问会抛出异常。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1950" y="1003300"/>
            <a:ext cx="11700510" cy="58547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set2 = {3, 4, 5, 6}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set1={2, 3, 4}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 smtClean="0">
                <a:sym typeface="+mn-ea"/>
              </a:rPr>
              <a:t>&gt;&gt;&gt; </a:t>
            </a:r>
            <a:r>
              <a:rPr lang="en-US" altLang="zh-CN" sz="2400" b="1">
                <a:sym typeface="+mn-ea"/>
              </a:rPr>
              <a:t>set2.difference_update(set1) </a:t>
            </a:r>
            <a:r>
              <a:rPr lang="en-US" altLang="zh-CN" sz="2400" b="1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从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set2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中删除所有出现在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set1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中的元素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set2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{5, 6}</a:t>
            </a:r>
            <a:endParaRPr lang="zh-CN" altLang="zh-CN" sz="2400" b="1" dirty="0">
              <a:sym typeface="+mn-ea"/>
            </a:endParaRPr>
          </a:p>
          <a:p>
            <a:pPr marL="0" indent="0">
              <a:buNone/>
            </a:pPr>
            <a:endParaRPr lang="en-US" altLang="zh-CN" sz="2400" b="1" dirty="0" smtClean="0">
              <a:latin typeface="+mn-ea"/>
              <a:ea typeface="+mn-ea"/>
              <a:sym typeface="+mn-ea"/>
            </a:endParaRPr>
          </a:p>
          <a:p>
            <a:pPr marL="0" indent="0">
              <a:buNone/>
            </a:pPr>
            <a:r>
              <a:rPr altLang="zh-CN" sz="2400" b="1">
                <a:sym typeface="+mn-ea"/>
              </a:rPr>
              <a:t>区别</a:t>
            </a:r>
            <a:r>
              <a:rPr lang="en-US" sz="2400" kern="100">
                <a:effectLst/>
                <a:sym typeface="+mn-ea"/>
              </a:rPr>
              <a:t>set.difference</a:t>
            </a:r>
            <a:r>
              <a:rPr lang="en-US" sz="2400" kern="100">
                <a:effectLst/>
                <a:sym typeface="+mn-ea"/>
              </a:rPr>
              <a:t>(set1)</a:t>
            </a:r>
            <a:r>
              <a:rPr altLang="zh-CN" sz="2400" b="1">
                <a:sym typeface="+mn-ea"/>
              </a:rPr>
              <a:t>，不会改变</a:t>
            </a:r>
            <a:r>
              <a:rPr lang="en-US" altLang="zh-CN" sz="2400" b="1">
                <a:sym typeface="+mn-ea"/>
              </a:rPr>
              <a:t>set</a:t>
            </a:r>
            <a:r>
              <a:rPr sz="2400" b="1">
                <a:sym typeface="+mn-ea"/>
              </a:rPr>
              <a:t>的值</a:t>
            </a:r>
            <a:endParaRPr sz="2400" b="1" dirty="0"/>
          </a:p>
          <a:p>
            <a:pPr marL="0" indent="0">
              <a:buNone/>
            </a:pPr>
            <a:r>
              <a:rPr lang="en-US" sz="2400" kern="100">
                <a:effectLst/>
                <a:sym typeface="+mn-ea"/>
              </a:rPr>
              <a:t>set.difference_update(set1)</a:t>
            </a:r>
            <a:r>
              <a:rPr sz="2400" kern="100">
                <a:effectLst/>
                <a:sym typeface="+mn-ea"/>
              </a:rPr>
              <a:t>，会改变</a:t>
            </a:r>
            <a:r>
              <a:rPr lang="en-US" altLang="zh-CN" sz="2400" kern="100">
                <a:effectLst/>
                <a:sym typeface="+mn-ea"/>
              </a:rPr>
              <a:t>set</a:t>
            </a:r>
            <a:r>
              <a:rPr sz="2400" kern="100">
                <a:effectLst/>
                <a:sym typeface="+mn-ea"/>
              </a:rPr>
              <a:t>的值</a:t>
            </a:r>
            <a:endParaRPr lang="zh-CN" altLang="zh-CN" sz="2400" b="1" dirty="0"/>
          </a:p>
          <a:p>
            <a:pPr marL="0" indent="0">
              <a:buNone/>
            </a:pPr>
            <a:endParaRPr lang="en-US" altLang="zh-CN" sz="2400" b="1" dirty="0" smtClean="0">
              <a:latin typeface="+mn-ea"/>
              <a:ea typeface="+mn-ea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ym typeface="+mn-ea"/>
              </a:rPr>
              <a:t>7.2.4 </a:t>
            </a:r>
            <a:r>
              <a:rPr smtClean="0">
                <a:sym typeface="+mn-ea"/>
              </a:rPr>
              <a:t>其他</a:t>
            </a:r>
            <a:endParaRPr smtClean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1950" y="1003300"/>
            <a:ext cx="11700510" cy="58547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set1={2, 3, 4}</a:t>
            </a:r>
            <a:endParaRPr lang="zh-CN" altLang="zh-CN" sz="2400" b="1" dirty="0">
              <a:sym typeface="+mn-ea"/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set2 = {3, 4, 5, 6}                    </a:t>
            </a:r>
            <a:r>
              <a:rPr lang="en-US" altLang="zh-CN" sz="2400" b="1" smtClean="0">
                <a:sym typeface="+mn-ea"/>
              </a:rPr>
              <a:t>  	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重新创建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set2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set1.intersection_update(set2)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从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set1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中移除不存在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set2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中的元素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{3, 4}</a:t>
            </a:r>
            <a:endParaRPr lang="en-US" altLang="zh-CN" sz="2400" b="1">
              <a:sym typeface="+mn-ea"/>
            </a:endParaRPr>
          </a:p>
          <a:p>
            <a:pPr marL="0" indent="0">
              <a:buNone/>
            </a:pPr>
            <a:endParaRPr lang="en-US" altLang="zh-CN" sz="2400" b="1" dirty="0" smtClean="0">
              <a:latin typeface="+mn-ea"/>
              <a:ea typeface="+mn-ea"/>
              <a:sym typeface="+mn-ea"/>
            </a:endParaRPr>
          </a:p>
          <a:p>
            <a:pPr marL="0" indent="0">
              <a:buNone/>
            </a:pPr>
            <a:r>
              <a:rPr altLang="zh-CN" sz="2400" b="1">
                <a:sym typeface="+mn-ea"/>
              </a:rPr>
              <a:t>区别</a:t>
            </a:r>
            <a:r>
              <a:rPr lang="en-US" sz="2400" kern="100">
                <a:effectLst/>
                <a:sym typeface="+mn-ea"/>
              </a:rPr>
              <a:t>set.intersection</a:t>
            </a:r>
            <a:r>
              <a:rPr lang="en-US" sz="2400" kern="100">
                <a:effectLst/>
                <a:sym typeface="+mn-ea"/>
              </a:rPr>
              <a:t>(set1)</a:t>
            </a:r>
            <a:r>
              <a:rPr altLang="zh-CN" sz="2400" b="1">
                <a:sym typeface="+mn-ea"/>
              </a:rPr>
              <a:t>，不会改变</a:t>
            </a:r>
            <a:r>
              <a:rPr lang="en-US" altLang="zh-CN" sz="2400" b="1">
                <a:sym typeface="+mn-ea"/>
              </a:rPr>
              <a:t>set</a:t>
            </a:r>
            <a:r>
              <a:rPr sz="2400" b="1">
                <a:sym typeface="+mn-ea"/>
              </a:rPr>
              <a:t>的值</a:t>
            </a:r>
            <a:endParaRPr sz="2400" b="1" dirty="0"/>
          </a:p>
          <a:p>
            <a:pPr marL="0" indent="0">
              <a:buNone/>
            </a:pPr>
            <a:r>
              <a:rPr lang="en-US" sz="2400" kern="100">
                <a:effectLst/>
                <a:sym typeface="+mn-ea"/>
              </a:rPr>
              <a:t>set.intersection</a:t>
            </a:r>
            <a:r>
              <a:rPr lang="en-US" sz="2400" kern="100">
                <a:effectLst/>
                <a:sym typeface="+mn-ea"/>
              </a:rPr>
              <a:t>_update(set1)</a:t>
            </a:r>
            <a:r>
              <a:rPr sz="2400" kern="100">
                <a:effectLst/>
                <a:sym typeface="+mn-ea"/>
              </a:rPr>
              <a:t>，会改变</a:t>
            </a:r>
            <a:r>
              <a:rPr lang="en-US" altLang="zh-CN" sz="2400" kern="100">
                <a:effectLst/>
                <a:sym typeface="+mn-ea"/>
              </a:rPr>
              <a:t>set</a:t>
            </a:r>
            <a:r>
              <a:rPr sz="2400" kern="100">
                <a:effectLst/>
                <a:sym typeface="+mn-ea"/>
              </a:rPr>
              <a:t>的值</a:t>
            </a:r>
            <a:endParaRPr lang="zh-CN" altLang="zh-CN" sz="2400" b="1" dirty="0"/>
          </a:p>
          <a:p>
            <a:pPr marL="0" indent="0">
              <a:buNone/>
            </a:pPr>
            <a:endParaRPr lang="en-US" altLang="zh-CN" sz="2400" b="1" dirty="0" smtClean="0">
              <a:latin typeface="+mn-ea"/>
              <a:ea typeface="+mn-ea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ym typeface="+mn-ea"/>
              </a:rPr>
              <a:t>7.2.4 </a:t>
            </a:r>
            <a:r>
              <a:rPr smtClean="0">
                <a:sym typeface="+mn-ea"/>
              </a:rPr>
              <a:t>其他</a:t>
            </a:r>
            <a:endParaRPr smtClean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8585" y="932180"/>
            <a:ext cx="11974195" cy="57130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 = {1, 2, 3, 4}                    </a:t>
            </a:r>
            <a:r>
              <a:rPr lang="en-US" altLang="zh-CN" sz="2400" b="1" smtClean="0">
                <a:sym typeface="+mn-ea"/>
              </a:rPr>
              <a:t>	</a:t>
            </a:r>
            <a:r>
              <a:rPr lang="en-US" altLang="zh-CN" sz="2400" b="1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重新创建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set1</a:t>
            </a:r>
            <a:endParaRPr lang="en-US" altLang="zh-CN" sz="2400" b="1">
              <a:solidFill>
                <a:srgbClr val="FF0000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set2 = {3, 4, 5, 6}                    </a:t>
            </a:r>
            <a:r>
              <a:rPr lang="en-US" altLang="zh-CN" sz="2400" b="1" smtClean="0">
                <a:sym typeface="+mn-ea"/>
              </a:rPr>
              <a:t>  	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重新创建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set2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set1.symmetric_difference_update(set2) </a:t>
            </a:r>
            <a:endParaRPr lang="en-US" altLang="zh-CN" sz="2400" b="1">
              <a:sym typeface="+mn-ea"/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                                                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在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set1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中移除与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set2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中的重复元素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&gt;&gt;&gt; set1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{1, 2, 5, 6}</a:t>
            </a:r>
            <a:endParaRPr lang="en-US" altLang="zh-CN" sz="2400" b="1">
              <a:sym typeface="+mn-ea"/>
            </a:endParaRPr>
          </a:p>
          <a:p>
            <a:pPr marL="0" indent="0">
              <a:buNone/>
            </a:pPr>
            <a:endParaRPr lang="en-US" altLang="zh-CN" sz="2400" b="1">
              <a:sym typeface="+mn-ea"/>
            </a:endParaRPr>
          </a:p>
          <a:p>
            <a:pPr marL="0" indent="0">
              <a:buNone/>
            </a:pPr>
            <a:r>
              <a:rPr lang="zh-CN" altLang="zh-CN" sz="2400" b="1" dirty="0"/>
              <a:t>区别</a:t>
            </a:r>
            <a:r>
              <a:rPr lang="en-US" sz="2400" kern="100">
                <a:effectLst/>
                <a:sym typeface="+mn-ea"/>
              </a:rPr>
              <a:t>set.symmetric_difference(set1)</a:t>
            </a:r>
            <a:r>
              <a:rPr lang="zh-CN" altLang="zh-CN" sz="2400" b="1" dirty="0"/>
              <a:t>，</a:t>
            </a:r>
            <a:r>
              <a:rPr lang="zh-CN" altLang="zh-CN" sz="2400" b="1" dirty="0"/>
              <a:t>不会改变</a:t>
            </a:r>
            <a:r>
              <a:rPr lang="en-US" altLang="zh-CN" sz="2400" b="1" dirty="0"/>
              <a:t>set</a:t>
            </a:r>
            <a:r>
              <a:rPr sz="2400" b="1" dirty="0"/>
              <a:t>的值</a:t>
            </a:r>
            <a:endParaRPr sz="2400" b="1" dirty="0"/>
          </a:p>
          <a:p>
            <a:pPr marL="0" indent="0">
              <a:buNone/>
            </a:pPr>
            <a:r>
              <a:rPr lang="en-US" sz="2400" kern="100">
                <a:effectLst/>
                <a:sym typeface="+mn-ea"/>
              </a:rPr>
              <a:t>set.symmetric_difference_update(set1)</a:t>
            </a:r>
            <a:r>
              <a:rPr sz="2400" kern="100">
                <a:effectLst/>
                <a:sym typeface="+mn-ea"/>
              </a:rPr>
              <a:t>，会改变</a:t>
            </a:r>
            <a:r>
              <a:rPr lang="en-US" altLang="zh-CN" sz="2400" kern="100">
                <a:effectLst/>
                <a:sym typeface="+mn-ea"/>
              </a:rPr>
              <a:t>set</a:t>
            </a:r>
            <a:r>
              <a:rPr sz="2400" kern="100">
                <a:effectLst/>
                <a:sym typeface="+mn-ea"/>
              </a:rPr>
              <a:t>的值</a:t>
            </a:r>
            <a:endParaRPr lang="zh-CN" altLang="zh-CN" sz="2400" b="1" dirty="0"/>
          </a:p>
          <a:p>
            <a:pPr marL="0" indent="0">
              <a:buNone/>
            </a:pPr>
            <a:endParaRPr lang="en-US" altLang="zh-CN" sz="2400" b="1" dirty="0" smtClean="0">
              <a:latin typeface="+mn-ea"/>
              <a:ea typeface="+mn-ea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ym typeface="+mn-ea"/>
              </a:rPr>
              <a:t>7.2.4 </a:t>
            </a:r>
            <a:r>
              <a:rPr smtClean="0">
                <a:sym typeface="+mn-ea"/>
              </a:rPr>
              <a:t>集合</a:t>
            </a:r>
            <a:r>
              <a:rPr>
                <a:sym typeface="+mn-ea"/>
              </a:rPr>
              <a:t>对象的常用方法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590" y="1160145"/>
            <a:ext cx="11913870" cy="5180965"/>
          </a:xfrm>
        </p:spPr>
        <p:txBody>
          <a:bodyPr>
            <a:normAutofit fontScale="90000"/>
          </a:bodyPr>
          <a:p>
            <a:r>
              <a:rPr lang="zh-CN" altLang="en-US"/>
              <a:t>集合的运算可以用两种方法，不会修改原集合的</a:t>
            </a:r>
            <a:r>
              <a:rPr lang="zh-CN" altLang="en-US"/>
              <a:t>值</a:t>
            </a:r>
            <a:endParaRPr lang="zh-CN" altLang="en-US"/>
          </a:p>
          <a:p>
            <a:pPr lvl="1"/>
            <a:r>
              <a:rPr lang="zh-CN" altLang="en-US"/>
              <a:t>运算符法</a:t>
            </a:r>
            <a:r>
              <a:rPr lang="en-US" altLang="zh-CN"/>
              <a:t>| @ - ^</a:t>
            </a:r>
            <a:endParaRPr lang="en-US" altLang="zh-CN"/>
          </a:p>
          <a:p>
            <a:pPr lvl="1"/>
            <a:r>
              <a:t>对象的方法</a:t>
            </a:r>
            <a:r>
              <a:rPr lang="en-US" altLang="zh-CN"/>
              <a:t>  union intersaction </a:t>
            </a:r>
            <a:r>
              <a:rPr lang="en-US" kern="100">
                <a:effectLst/>
                <a:sym typeface="+mn-ea"/>
              </a:rPr>
              <a:t>difference </a:t>
            </a:r>
            <a:r>
              <a:rPr lang="en-US" kern="100">
                <a:effectLst/>
                <a:sym typeface="+mn-ea"/>
              </a:rPr>
              <a:t>symmetric_difference</a:t>
            </a:r>
            <a:endParaRPr lang="en-US" kern="100">
              <a:effectLst/>
              <a:sym typeface="+mn-ea"/>
            </a:endParaRPr>
          </a:p>
          <a:p>
            <a:pPr lvl="1"/>
            <a:endParaRPr lang="en-US" altLang="zh-CN" kern="100">
              <a:effectLst/>
              <a:sym typeface="+mn-ea"/>
            </a:endParaRPr>
          </a:p>
          <a:p>
            <a:pPr marL="457200" lvl="1" indent="0">
              <a:buNone/>
            </a:pPr>
            <a:r>
              <a:rPr>
                <a:sym typeface="+mn-ea"/>
              </a:rPr>
              <a:t>集合的值进行</a:t>
            </a:r>
            <a:r>
              <a:rPr>
                <a:sym typeface="+mn-ea"/>
              </a:rPr>
              <a:t>修改</a:t>
            </a:r>
            <a:endParaRPr>
              <a:sym typeface="+mn-ea"/>
            </a:endParaRPr>
          </a:p>
          <a:p>
            <a:pPr marL="457200" lvl="1" indent="0">
              <a:buNone/>
            </a:pPr>
            <a:r>
              <a:rPr>
                <a:sym typeface="+mn-ea"/>
              </a:rPr>
              <a:t>按照集合运算的结果，进行修改原集合。那么讲集合运算的后面加上</a:t>
            </a:r>
            <a:r>
              <a:rPr lang="en-US" altLang="zh-CN">
                <a:sym typeface="+mn-ea"/>
              </a:rPr>
              <a:t>update</a:t>
            </a:r>
            <a:r>
              <a:rPr>
                <a:sym typeface="+mn-ea"/>
              </a:rPr>
              <a:t>。</a:t>
            </a:r>
            <a:endParaRPr>
              <a:sym typeface="+mn-ea"/>
            </a:endParaRPr>
          </a:p>
          <a:p>
            <a:pPr marL="457200" lvl="1" indent="0">
              <a:buNone/>
            </a:pP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54660"/>
            <a:ext cx="10852150" cy="716915"/>
          </a:xfrm>
        </p:spPr>
        <p:txBody>
          <a:bodyPr/>
          <a:p>
            <a:r>
              <a:rPr lang="en-US" altLang="zh-CN" smtClean="0">
                <a:sym typeface="+mn-ea"/>
              </a:rPr>
              <a:t>7.2.4 </a:t>
            </a:r>
            <a:r>
              <a:rPr smtClean="0">
                <a:sym typeface="+mn-ea"/>
              </a:rPr>
              <a:t>子集操作</a:t>
            </a:r>
            <a:endParaRPr smtClean="0"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132715" y="2411095"/>
          <a:ext cx="11926570" cy="23031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82950"/>
                <a:gridCol w="8643620"/>
              </a:tblGrid>
              <a:tr h="767715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set.issubset</a:t>
                      </a:r>
                      <a:r>
                        <a:rPr lang="en-US" sz="2000" kern="100" dirty="0">
                          <a:effectLst/>
                        </a:rPr>
                        <a:t>(set1)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用于判断集合</a:t>
                      </a:r>
                      <a:r>
                        <a:rPr lang="en-US" sz="2000" kern="100" dirty="0">
                          <a:effectLst/>
                        </a:rPr>
                        <a:t>set</a:t>
                      </a:r>
                      <a:r>
                        <a:rPr lang="zh-CN" sz="2000" kern="100" dirty="0">
                          <a:effectLst/>
                        </a:rPr>
                        <a:t>的所有元素是否都包含在集合</a:t>
                      </a:r>
                      <a:r>
                        <a:rPr lang="en-US" sz="2000" kern="100" dirty="0">
                          <a:effectLst/>
                        </a:rPr>
                        <a:t>set1</a:t>
                      </a:r>
                      <a:r>
                        <a:rPr lang="zh-CN" sz="2000" kern="100" dirty="0">
                          <a:effectLst/>
                        </a:rPr>
                        <a:t>中，如果是则返回</a:t>
                      </a:r>
                      <a:r>
                        <a:rPr lang="en-US" sz="2000" kern="100" dirty="0">
                          <a:effectLst/>
                        </a:rPr>
                        <a:t>True</a:t>
                      </a:r>
                      <a:r>
                        <a:rPr lang="zh-CN" sz="2000" kern="100" dirty="0">
                          <a:effectLst/>
                        </a:rPr>
                        <a:t>，否则返回</a:t>
                      </a:r>
                      <a:r>
                        <a:rPr lang="en-US" sz="2000" kern="100" dirty="0">
                          <a:effectLst/>
                        </a:rPr>
                        <a:t>False</a:t>
                      </a:r>
                      <a:r>
                        <a:rPr lang="zh-CN" sz="2000" kern="100" dirty="0">
                          <a:effectLst/>
                        </a:rPr>
                        <a:t>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767715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set.isdisjoint</a:t>
                      </a:r>
                      <a:r>
                        <a:rPr lang="en-US" sz="2000" kern="100" dirty="0">
                          <a:effectLst/>
                        </a:rPr>
                        <a:t>()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用于判断两个集合是否包含相同的元素，如果没有任何相同元素返回</a:t>
                      </a:r>
                      <a:r>
                        <a:rPr lang="en-US" sz="2000" kern="100" dirty="0">
                          <a:effectLst/>
                        </a:rPr>
                        <a:t>True</a:t>
                      </a:r>
                      <a:r>
                        <a:rPr lang="zh-CN" sz="2000" kern="100" dirty="0">
                          <a:effectLst/>
                        </a:rPr>
                        <a:t>，否则返回</a:t>
                      </a:r>
                      <a:r>
                        <a:rPr lang="en-US" sz="2000" kern="100" dirty="0">
                          <a:effectLst/>
                        </a:rPr>
                        <a:t>False</a:t>
                      </a:r>
                      <a:r>
                        <a:rPr lang="zh-CN" sz="2000" kern="100" dirty="0">
                          <a:effectLst/>
                        </a:rPr>
                        <a:t>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767715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set.issuperset(set1)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用于判断集合</a:t>
                      </a:r>
                      <a:r>
                        <a:rPr lang="en-US" sz="2000" kern="100" dirty="0">
                          <a:effectLst/>
                        </a:rPr>
                        <a:t>set1</a:t>
                      </a:r>
                      <a:r>
                        <a:rPr lang="zh-CN" sz="2000" kern="100" dirty="0">
                          <a:effectLst/>
                        </a:rPr>
                        <a:t>的所有元素是否都包含在原始的集合</a:t>
                      </a:r>
                      <a:r>
                        <a:rPr lang="en-US" sz="2000" kern="100" dirty="0">
                          <a:effectLst/>
                        </a:rPr>
                        <a:t>set</a:t>
                      </a:r>
                      <a:r>
                        <a:rPr lang="zh-CN" sz="2000" kern="100" dirty="0">
                          <a:effectLst/>
                        </a:rPr>
                        <a:t>中，如果是则返回</a:t>
                      </a:r>
                      <a:r>
                        <a:rPr lang="en-US" sz="2000" kern="100" dirty="0">
                          <a:effectLst/>
                        </a:rPr>
                        <a:t>True</a:t>
                      </a:r>
                      <a:r>
                        <a:rPr lang="zh-CN" sz="2000" kern="100" dirty="0">
                          <a:effectLst/>
                        </a:rPr>
                        <a:t>，否则返回</a:t>
                      </a:r>
                      <a:r>
                        <a:rPr lang="en-US" sz="2000" kern="100" dirty="0">
                          <a:effectLst/>
                        </a:rPr>
                        <a:t>False</a:t>
                      </a:r>
                      <a:r>
                        <a:rPr lang="zh-CN" sz="2000" kern="100" dirty="0">
                          <a:effectLst/>
                        </a:rPr>
                        <a:t>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2715" y="4714240"/>
          <a:ext cx="11926570" cy="5213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82950"/>
                <a:gridCol w="8643620"/>
              </a:tblGrid>
              <a:tr h="521335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set.clear()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清空集合所有元素，但字典对象保留。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220" y="1880235"/>
            <a:ext cx="11974195" cy="4651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b="1">
                <a:sym typeface="+mn-ea"/>
              </a:rPr>
              <a:t>&gt;&gt;&gt; set1 = {1, 2, 3, 4}            </a:t>
            </a:r>
            <a:r>
              <a:rPr lang="en-US" altLang="zh-CN" b="1" smtClean="0">
                <a:sym typeface="+mn-ea"/>
              </a:rPr>
              <a:t>      	</a:t>
            </a:r>
            <a:r>
              <a:rPr lang="en-US" altLang="zh-CN" b="1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b="1">
                <a:solidFill>
                  <a:srgbClr val="FF0000"/>
                </a:solidFill>
                <a:sym typeface="+mn-ea"/>
              </a:rPr>
              <a:t>创建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set1</a:t>
            </a:r>
            <a:endParaRPr lang="zh-CN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>
                <a:sym typeface="+mn-ea"/>
              </a:rPr>
              <a:t>&gt;&gt;&gt; set2 = {1, 2, 3, 4, 5, 6}          </a:t>
            </a:r>
            <a:r>
              <a:rPr lang="en-US" altLang="zh-CN" b="1" smtClean="0">
                <a:sym typeface="+mn-ea"/>
              </a:rPr>
              <a:t>	</a:t>
            </a:r>
            <a:r>
              <a:rPr lang="en-US" altLang="zh-CN" b="1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b="1">
                <a:solidFill>
                  <a:srgbClr val="FF0000"/>
                </a:solidFill>
                <a:sym typeface="+mn-ea"/>
              </a:rPr>
              <a:t>创建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set2</a:t>
            </a:r>
            <a:endParaRPr lang="en-US" altLang="zh-CN" b="1">
              <a:solidFill>
                <a:srgbClr val="FF0000"/>
              </a:solidFill>
              <a:sym typeface="+mn-ea"/>
            </a:endParaRPr>
          </a:p>
          <a:p>
            <a:pPr marL="0" indent="0">
              <a:buNone/>
            </a:pPr>
            <a:endParaRPr lang="zh-CN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>
                <a:sym typeface="+mn-ea"/>
              </a:rPr>
              <a:t>&gt;&gt;&gt; set1.issubset(set2)       </a:t>
            </a:r>
            <a:r>
              <a:rPr lang="en-US" altLang="zh-CN" b="1" smtClean="0">
                <a:sym typeface="+mn-ea"/>
              </a:rPr>
              <a:t>       	</a:t>
            </a:r>
            <a:r>
              <a:rPr lang="en-US" altLang="zh-CN" b="1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b="1">
                <a:solidFill>
                  <a:srgbClr val="FF0000"/>
                </a:solidFill>
                <a:sym typeface="+mn-ea"/>
              </a:rPr>
              <a:t>判断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set1</a:t>
            </a:r>
            <a:r>
              <a:rPr altLang="zh-CN" b="1">
                <a:solidFill>
                  <a:srgbClr val="FF0000"/>
                </a:solidFill>
                <a:sym typeface="+mn-ea"/>
              </a:rPr>
              <a:t>是不是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set2</a:t>
            </a:r>
            <a:r>
              <a:rPr altLang="zh-CN" b="1">
                <a:solidFill>
                  <a:srgbClr val="FF0000"/>
                </a:solidFill>
                <a:sym typeface="+mn-ea"/>
              </a:rPr>
              <a:t>的子集</a:t>
            </a:r>
            <a:endParaRPr lang="zh-CN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>
                <a:sym typeface="+mn-ea"/>
              </a:rPr>
              <a:t>True</a:t>
            </a:r>
            <a:endParaRPr lang="en-US" altLang="zh-CN" b="1">
              <a:sym typeface="+mn-ea"/>
            </a:endParaRPr>
          </a:p>
          <a:p>
            <a:pPr marL="0" indent="0">
              <a:buNone/>
            </a:pPr>
            <a:r>
              <a:rPr lang="en-US" altLang="zh-CN" b="1">
                <a:sym typeface="+mn-ea"/>
              </a:rPr>
              <a:t>&gt;&gt;&gt; set2.issubset(set1)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b="1">
                <a:sym typeface="+mn-ea"/>
              </a:rPr>
              <a:t>False</a:t>
            </a:r>
            <a:endParaRPr lang="zh-CN" altLang="zh-CN" b="1" dirty="0"/>
          </a:p>
          <a:p>
            <a:pPr marL="0" indent="0">
              <a:buNone/>
            </a:pPr>
            <a:endParaRPr lang="zh-CN" altLang="zh-CN" b="1" dirty="0" smtClean="0">
              <a:latin typeface="+mn-ea"/>
              <a:ea typeface="+mn-ea"/>
              <a:sym typeface="+mn-ea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669925" y="454660"/>
            <a:ext cx="10852150" cy="130556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 smtClean="0">
                <a:sym typeface="+mn-ea"/>
              </a:rPr>
              <a:t>7.2.4 issubset </a:t>
            </a:r>
            <a:r>
              <a:rPr smtClean="0">
                <a:sym typeface="+mn-ea"/>
              </a:rPr>
              <a:t>判断子集，</a:t>
            </a:r>
            <a:endParaRPr smtClean="0">
              <a:sym typeface="+mn-ea"/>
            </a:endParaRPr>
          </a:p>
          <a:p>
            <a:r>
              <a:rPr lang="en-US" altLang="zh-CN" smtClean="0">
                <a:sym typeface="+mn-ea"/>
              </a:rPr>
              <a:t>set1.issubset(set2),</a:t>
            </a:r>
            <a:r>
              <a:rPr lang="en-US" altLang="zh-CN" smtClean="0">
                <a:sym typeface="+mn-ea"/>
              </a:rPr>
              <a:t>set2</a:t>
            </a:r>
            <a:r>
              <a:rPr smtClean="0">
                <a:sym typeface="+mn-ea"/>
              </a:rPr>
              <a:t>完全包含了</a:t>
            </a:r>
            <a:r>
              <a:rPr lang="en-US" altLang="zh-CN" smtClean="0">
                <a:sym typeface="+mn-ea"/>
              </a:rPr>
              <a:t>set1</a:t>
            </a:r>
            <a:endParaRPr smtClean="0"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220" y="1879600"/>
            <a:ext cx="11974195" cy="45827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>
                <a:sym typeface="+mn-ea"/>
              </a:rPr>
              <a:t>&gt;&gt;&gt; set1 = {1, 2, 3, 4}            </a:t>
            </a:r>
            <a:r>
              <a:rPr lang="en-US" altLang="zh-CN" smtClean="0">
                <a:sym typeface="+mn-ea"/>
              </a:rPr>
              <a:t>      	</a:t>
            </a:r>
            <a:r>
              <a:rPr lang="en-US" altLang="zh-CN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创建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set1</a:t>
            </a:r>
            <a:endParaRPr lang="zh-CN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&gt;&gt;&gt; set2 = {1, 2, 3, 4, 5, 6}          </a:t>
            </a:r>
            <a:r>
              <a:rPr lang="en-US" altLang="zh-CN" smtClean="0">
                <a:sym typeface="+mn-ea"/>
              </a:rPr>
              <a:t>	</a:t>
            </a:r>
            <a:r>
              <a:rPr lang="en-US" altLang="zh-CN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创建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set2</a:t>
            </a:r>
            <a:endParaRPr lang="zh-CN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&gt;&gt;&gt; set1.issuperset(set2)   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判断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set2</a:t>
            </a:r>
            <a:r>
              <a:rPr altLang="zh-CN">
                <a:solidFill>
                  <a:srgbClr val="FF0000"/>
                </a:solidFill>
                <a:sym typeface="+mn-ea"/>
              </a:rPr>
              <a:t>是不是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set1</a:t>
            </a:r>
            <a:r>
              <a:rPr altLang="zh-CN">
                <a:solidFill>
                  <a:srgbClr val="FF0000"/>
                </a:solidFill>
                <a:sym typeface="+mn-ea"/>
              </a:rPr>
              <a:t>的子集</a:t>
            </a:r>
            <a:endParaRPr lang="zh-CN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False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>
                <a:sym typeface="+mn-ea"/>
              </a:rPr>
              <a:t>&gt;&gt;&gt; set2.issuperset(set1)   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判断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set1</a:t>
            </a:r>
            <a:r>
              <a:rPr altLang="zh-CN">
                <a:solidFill>
                  <a:srgbClr val="FF0000"/>
                </a:solidFill>
                <a:sym typeface="+mn-ea"/>
              </a:rPr>
              <a:t>是不是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set2</a:t>
            </a:r>
            <a:r>
              <a:rPr altLang="zh-CN">
                <a:solidFill>
                  <a:srgbClr val="FF0000"/>
                </a:solidFill>
                <a:sym typeface="+mn-ea"/>
              </a:rPr>
              <a:t>的子集</a:t>
            </a:r>
            <a:endParaRPr lang="zh-CN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True</a:t>
            </a:r>
            <a:endParaRPr lang="zh-CN" altLang="zh-CN" dirty="0"/>
          </a:p>
          <a:p>
            <a:pPr marL="0" indent="0">
              <a:buNone/>
            </a:pPr>
            <a:endParaRPr lang="zh-CN" altLang="zh-CN" b="1" dirty="0" smtClean="0">
              <a:latin typeface="+mn-ea"/>
              <a:ea typeface="+mn-ea"/>
              <a:sym typeface="+mn-ea"/>
            </a:endParaRPr>
          </a:p>
        </p:txBody>
      </p:sp>
      <p:sp>
        <p:nvSpPr>
          <p:cNvPr id="4" name="标题 3"/>
          <p:cNvSpPr/>
          <p:nvPr>
            <p:ph type="title"/>
          </p:nvPr>
        </p:nvSpPr>
        <p:spPr>
          <a:xfrm>
            <a:off x="669925" y="443230"/>
            <a:ext cx="10852150" cy="1339850"/>
          </a:xfrm>
        </p:spPr>
        <p:txBody>
          <a:bodyPr/>
          <a:p>
            <a:r>
              <a:rPr lang="en-US" altLang="zh-CN" smtClean="0">
                <a:sym typeface="+mn-ea"/>
              </a:rPr>
              <a:t>7.2.4 issuperset</a:t>
            </a:r>
            <a:r>
              <a:rPr smtClean="0">
                <a:sym typeface="+mn-ea"/>
              </a:rPr>
              <a:t>判断子集</a:t>
            </a:r>
            <a:br>
              <a:rPr smtClean="0">
                <a:sym typeface="+mn-ea"/>
              </a:rPr>
            </a:br>
            <a:r>
              <a:rPr lang="en-US" altLang="zh-CN" smtClean="0">
                <a:sym typeface="+mn-ea"/>
              </a:rPr>
              <a:t>set1.issuperset(set2)</a:t>
            </a:r>
            <a:r>
              <a:rPr smtClean="0">
                <a:sym typeface="+mn-ea"/>
              </a:rPr>
              <a:t>，</a:t>
            </a:r>
            <a:r>
              <a:rPr lang="en-US" altLang="zh-CN" smtClean="0">
                <a:sym typeface="+mn-ea"/>
              </a:rPr>
              <a:t>set1</a:t>
            </a:r>
            <a:r>
              <a:rPr smtClean="0">
                <a:sym typeface="+mn-ea"/>
              </a:rPr>
              <a:t>完全包含了</a:t>
            </a:r>
            <a:r>
              <a:rPr lang="en-US" altLang="zh-CN" smtClean="0">
                <a:sym typeface="+mn-ea"/>
              </a:rPr>
              <a:t>set2</a:t>
            </a:r>
            <a:endParaRPr smtClean="0"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220" y="1626870"/>
            <a:ext cx="11974195" cy="4835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>
                <a:sym typeface="+mn-ea"/>
              </a:rPr>
              <a:t>&gt;&gt;&gt; set1 = {1, 2, 3, 4}            </a:t>
            </a:r>
            <a:r>
              <a:rPr lang="en-US" altLang="zh-CN" smtClean="0">
                <a:sym typeface="+mn-ea"/>
              </a:rPr>
              <a:t>      	</a:t>
            </a:r>
            <a:r>
              <a:rPr lang="en-US" altLang="zh-CN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创建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set1</a:t>
            </a:r>
            <a:endParaRPr lang="zh-CN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&gt;&gt;&gt; set2 = {1, 2, 3, 4, 5, 6}          </a:t>
            </a:r>
            <a:r>
              <a:rPr lang="en-US" altLang="zh-CN" smtClean="0">
                <a:sym typeface="+mn-ea"/>
              </a:rPr>
              <a:t>	</a:t>
            </a:r>
            <a:r>
              <a:rPr lang="en-US" altLang="zh-CN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创建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set2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>
                <a:sym typeface="+mn-ea"/>
              </a:rPr>
              <a:t>&gt;&gt;&gt; set1.isdisjoint(set2) 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False               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判断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set1</a:t>
            </a:r>
            <a:r>
              <a:rPr altLang="zh-CN">
                <a:solidFill>
                  <a:srgbClr val="FF0000"/>
                </a:solidFill>
                <a:sym typeface="+mn-ea"/>
              </a:rPr>
              <a:t>和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set2</a:t>
            </a:r>
            <a:r>
              <a:rPr altLang="zh-CN">
                <a:solidFill>
                  <a:srgbClr val="FF0000"/>
                </a:solidFill>
                <a:sym typeface="+mn-ea"/>
              </a:rPr>
              <a:t>的交集是否为空，不为空则返回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zh-CN" altLang="zh-CN" dirty="0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&gt;&gt;&gt; set2 = {5, 6}          </a:t>
            </a:r>
            <a:r>
              <a:rPr lang="en-US" altLang="zh-CN" smtClean="0">
                <a:sym typeface="+mn-ea"/>
              </a:rPr>
              <a:t>	        </a:t>
            </a:r>
            <a:r>
              <a:rPr lang="en-US" altLang="zh-CN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创建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set2</a:t>
            </a:r>
            <a:endParaRPr lang="zh-CN" altLang="zh-CN" dirty="0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&gt;&gt;&gt; set1.isdisjoint(set2)    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set1</a:t>
            </a:r>
            <a:r>
              <a:rPr altLang="zh-CN">
                <a:solidFill>
                  <a:srgbClr val="FF0000"/>
                </a:solidFill>
                <a:sym typeface="+mn-ea"/>
              </a:rPr>
              <a:t>和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set2</a:t>
            </a:r>
            <a:r>
              <a:rPr altLang="zh-CN">
                <a:solidFill>
                  <a:srgbClr val="FF0000"/>
                </a:solidFill>
                <a:sym typeface="+mn-ea"/>
              </a:rPr>
              <a:t>的交集为空，返回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True</a:t>
            </a:r>
            <a:endParaRPr lang="zh-CN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True</a:t>
            </a:r>
            <a:endParaRPr lang="en-US" altLang="zh-CN" b="1" dirty="0" smtClean="0">
              <a:latin typeface="+mn-ea"/>
              <a:ea typeface="+mn-ea"/>
              <a:sym typeface="+mn-ea"/>
            </a:endParaRPr>
          </a:p>
        </p:txBody>
      </p:sp>
      <p:sp>
        <p:nvSpPr>
          <p:cNvPr id="4" name="标题 3"/>
          <p:cNvSpPr/>
          <p:nvPr>
            <p:ph type="title"/>
          </p:nvPr>
        </p:nvSpPr>
        <p:spPr>
          <a:xfrm>
            <a:off x="669290" y="454660"/>
            <a:ext cx="10852150" cy="716915"/>
          </a:xfrm>
        </p:spPr>
        <p:txBody>
          <a:bodyPr/>
          <a:p>
            <a:r>
              <a:rPr lang="en-US" altLang="zh-CN" smtClean="0">
                <a:sym typeface="+mn-ea"/>
              </a:rPr>
              <a:t>7.2.4 isdisjoint</a:t>
            </a:r>
            <a:r>
              <a:rPr smtClean="0">
                <a:sym typeface="+mn-ea"/>
              </a:rPr>
              <a:t>判断没有交集</a:t>
            </a:r>
            <a:br>
              <a:rPr smtClean="0">
                <a:sym typeface="+mn-ea"/>
              </a:rPr>
            </a:br>
            <a:r>
              <a:rPr lang="en-US" altLang="zh-CN" smtClean="0">
                <a:sym typeface="+mn-ea"/>
              </a:rPr>
              <a:t>set1.isdisjoint(set2)</a:t>
            </a:r>
            <a:r>
              <a:rPr smtClean="0">
                <a:sym typeface="+mn-ea"/>
              </a:rPr>
              <a:t>，没有交集为</a:t>
            </a:r>
            <a:r>
              <a:rPr lang="en-US" altLang="zh-CN" smtClean="0">
                <a:sym typeface="+mn-ea"/>
              </a:rPr>
              <a:t>True</a:t>
            </a:r>
            <a:r>
              <a:rPr smtClean="0">
                <a:sym typeface="+mn-ea"/>
              </a:rPr>
              <a:t>否则为</a:t>
            </a:r>
            <a:r>
              <a:rPr lang="en-US" altLang="zh-CN" smtClean="0">
                <a:sym typeface="+mn-ea"/>
              </a:rPr>
              <a:t>False</a:t>
            </a:r>
            <a:br>
              <a:rPr lang="en-US" altLang="zh-CN" smtClean="0">
                <a:sym typeface="+mn-ea"/>
              </a:rPr>
            </a:b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8585" y="1350010"/>
            <a:ext cx="11974195" cy="53663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b="1">
                <a:sym typeface="+mn-ea"/>
              </a:rPr>
              <a:t>&gt;&gt;&gt; set1 = {1, 2, 3, 4}            </a:t>
            </a:r>
            <a:r>
              <a:rPr lang="en-US" altLang="zh-CN" b="1" smtClean="0">
                <a:sym typeface="+mn-ea"/>
              </a:rPr>
              <a:t>      	</a:t>
            </a:r>
            <a:r>
              <a:rPr lang="en-US" altLang="zh-CN" b="1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b="1">
                <a:solidFill>
                  <a:srgbClr val="FF0000"/>
                </a:solidFill>
                <a:sym typeface="+mn-ea"/>
              </a:rPr>
              <a:t>创建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set1</a:t>
            </a:r>
            <a:endParaRPr lang="zh-CN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zh-CN" b="1" dirty="0"/>
          </a:p>
          <a:p>
            <a:pPr marL="0" indent="0">
              <a:buNone/>
            </a:pPr>
            <a:r>
              <a:rPr lang="en-US" altLang="zh-CN" b="1">
                <a:sym typeface="+mn-ea"/>
              </a:rPr>
              <a:t>&gt;&gt;&gt; set1.clear()              </a:t>
            </a:r>
            <a:r>
              <a:rPr lang="en-US" altLang="zh-CN" b="1" smtClean="0">
                <a:sym typeface="+mn-ea"/>
              </a:rPr>
              <a:t>       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b="1">
                <a:solidFill>
                  <a:srgbClr val="FF0000"/>
                </a:solidFill>
                <a:sym typeface="+mn-ea"/>
              </a:rPr>
              <a:t>清空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set1</a:t>
            </a:r>
            <a:r>
              <a:rPr altLang="zh-CN" b="1">
                <a:solidFill>
                  <a:srgbClr val="FF0000"/>
                </a:solidFill>
                <a:sym typeface="+mn-ea"/>
              </a:rPr>
              <a:t>所有元素</a:t>
            </a:r>
            <a:endParaRPr lang="zh-CN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>
                <a:sym typeface="+mn-ea"/>
              </a:rPr>
              <a:t>&gt;&gt;&gt; set1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b="1">
                <a:sym typeface="+mn-ea"/>
              </a:rPr>
              <a:t>set()</a:t>
            </a:r>
            <a:endParaRPr lang="zh-CN" altLang="zh-CN" b="1" dirty="0"/>
          </a:p>
          <a:p>
            <a:pPr marL="0" indent="0">
              <a:buNone/>
            </a:pPr>
            <a:endParaRPr lang="zh-CN" altLang="zh-CN" b="1" dirty="0" smtClean="0">
              <a:latin typeface="+mn-ea"/>
              <a:ea typeface="+mn-ea"/>
              <a:sym typeface="+mn-ea"/>
            </a:endParaRPr>
          </a:p>
        </p:txBody>
      </p:sp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en-US" altLang="zh-CN" smtClean="0">
                <a:sym typeface="+mn-ea"/>
              </a:rPr>
              <a:t>7.2.4 clear</a:t>
            </a:r>
            <a:r>
              <a:rPr smtClean="0">
                <a:sym typeface="+mn-ea"/>
              </a:rPr>
              <a:t>清空集合</a:t>
            </a:r>
            <a:endParaRPr smtClean="0"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313180"/>
            <a:ext cx="118459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/>
            <a:r>
              <a:rPr lang="en-US" altLang="zh-CN" sz="2800" spc="200" noProof="1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cs typeface="+mj-cs"/>
                <a:sym typeface="+mn-ea"/>
              </a:rPr>
              <a:t>     </a:t>
            </a:r>
            <a:r>
              <a:rPr lang="zh-CN" altLang="en-US" sz="2800" spc="200" noProof="1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cs typeface="+mj-cs"/>
                <a:sym typeface="+mn-ea"/>
              </a:rPr>
              <a:t>和列表、字典一样，方法</a:t>
            </a:r>
            <a:r>
              <a:rPr lang="en-US" altLang="zh-CN" sz="2800" spc="200" noProof="1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cs typeface="+mj-cs"/>
                <a:sym typeface="+mn-ea"/>
              </a:rPr>
              <a:t>copy()</a:t>
            </a:r>
            <a:r>
              <a:rPr lang="zh-CN" altLang="en-US" sz="2800" spc="200" noProof="1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cs typeface="+mj-cs"/>
                <a:sym typeface="+mn-ea"/>
              </a:rPr>
              <a:t>返回一个集合的浅复制，其含义不同于“</a:t>
            </a:r>
            <a:r>
              <a:rPr lang="en-US" altLang="zh-CN" sz="2800" spc="200" noProof="1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cs typeface="+mj-cs"/>
                <a:sym typeface="+mn-ea"/>
              </a:rPr>
              <a:t>=”</a:t>
            </a:r>
            <a:r>
              <a:rPr lang="zh-CN" altLang="en-US" sz="2800" spc="200" noProof="1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cs typeface="+mj-cs"/>
                <a:sym typeface="+mn-ea"/>
              </a:rPr>
              <a:t>直接复制</a:t>
            </a:r>
            <a:endParaRPr lang="zh-CN" altLang="en-US" sz="2800" spc="200" noProof="1" smtClean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  <a:cs typeface="+mj-cs"/>
              <a:sym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2715" y="3148330"/>
          <a:ext cx="11894820" cy="9067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06595"/>
                <a:gridCol w="7388225"/>
              </a:tblGrid>
              <a:tr h="906780"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set.copy()</a:t>
                      </a:r>
                      <a:endParaRPr lang="en-US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复制并返回一个新集合。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14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8.xml><?xml version="1.0" encoding="utf-8"?>
<p:tagLst xmlns:p="http://schemas.openxmlformats.org/presentationml/2006/main">
  <p:tag name="REFSHAPE" val="462192908"/>
  <p:tag name="KSO_WM_UNIT_PLACING_PICTURE_USER_VIEWPORT" val="{&quot;height&quot;:8159,&quot;width&quot;:14729}"/>
</p:tagLst>
</file>

<file path=ppt/tags/tag14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TABLE_BEAUTIFY" val="smartTable{cd6e8d13-3f6a-4c9c-8976-2360d62f7eea}"/>
</p:tagLst>
</file>

<file path=ppt/tags/tag151.xml><?xml version="1.0" encoding="utf-8"?>
<p:tagLst xmlns:p="http://schemas.openxmlformats.org/presentationml/2006/main">
  <p:tag name="KSO_WM_UNIT_TABLE_BEAUTIFY" val="smartTable{25d279d9-d6dd-422d-b121-dc0f15534be9}"/>
</p:tagLst>
</file>

<file path=ppt/tags/tag152.xml><?xml version="1.0" encoding="utf-8"?>
<p:tagLst xmlns:p="http://schemas.openxmlformats.org/presentationml/2006/main">
  <p:tag name="KSO_WM_UNIT_TABLE_BEAUTIFY" val="smartTable{ff78bf20-305c-4d41-9809-fe632c76948f}"/>
</p:tagLst>
</file>

<file path=ppt/tags/tag153.xml><?xml version="1.0" encoding="utf-8"?>
<p:tagLst xmlns:p="http://schemas.openxmlformats.org/presentationml/2006/main">
  <p:tag name="REFSHAPE" val="462192908"/>
  <p:tag name="KSO_WM_UNIT_PLACING_PICTURE_USER_VIEWPORT" val="{&quot;height&quot;:8159,&quot;width&quot;:14729}"/>
</p:tagLst>
</file>

<file path=ppt/tags/tag154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5.xml><?xml version="1.0" encoding="utf-8"?>
<p:tagLst xmlns:p="http://schemas.openxmlformats.org/presentationml/2006/main">
  <p:tag name="REFSHAPE" val="462192908"/>
  <p:tag name="KSO_WM_UNIT_PLACING_PICTURE_USER_VIEWPORT" val="{&quot;height&quot;:8159,&quot;width&quot;:14729}"/>
</p:tagLst>
</file>

<file path=ppt/tags/tag15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8.xml><?xml version="1.0" encoding="utf-8"?>
<p:tagLst xmlns:p="http://schemas.openxmlformats.org/presentationml/2006/main">
  <p:tag name="KSO_WM_UNIT_TABLE_BEAUTIFY" val="smartTable{0808aa13-4ece-4c7e-b27d-05449438cd39}"/>
</p:tagLst>
</file>

<file path=ppt/tags/tag159.xml><?xml version="1.0" encoding="utf-8"?>
<p:tagLst xmlns:p="http://schemas.openxmlformats.org/presentationml/2006/main">
  <p:tag name="KSO_WM_UNIT_TABLE_BEAUTIFY" val="smartTable{fface07d-b767-4c8b-a55b-d5cd68e17343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TABLE_BEAUTIFY" val="smartTable{4c2b87b6-5c9c-4421-a761-3ff6292281e6}"/>
</p:tagLst>
</file>

<file path=ppt/tags/tag161.xml><?xml version="1.0" encoding="utf-8"?>
<p:tagLst xmlns:p="http://schemas.openxmlformats.org/presentationml/2006/main">
  <p:tag name="KSO_WM_UNIT_TABLE_BEAUTIFY" val="smartTable{d065b2f4-6517-4e33-a5b1-532fe6f326be}"/>
</p:tagLst>
</file>

<file path=ppt/tags/tag162.xml><?xml version="1.0" encoding="utf-8"?>
<p:tagLst xmlns:p="http://schemas.openxmlformats.org/presentationml/2006/main">
  <p:tag name="KSO_WM_UNIT_TABLE_BEAUTIFY" val="smartTable{8e70750f-49bd-4c4c-8e81-97188a6818ba}"/>
</p:tagLst>
</file>

<file path=ppt/tags/tag163.xml><?xml version="1.0" encoding="utf-8"?>
<p:tagLst xmlns:p="http://schemas.openxmlformats.org/presentationml/2006/main">
  <p:tag name="KSO_WM_UNIT_TABLE_BEAUTIFY" val="smartTable{4efbcbc2-0c9a-49e1-a311-32ab0d2fdc33}"/>
</p:tagLst>
</file>

<file path=ppt/tags/tag164.xml><?xml version="1.0" encoding="utf-8"?>
<p:tagLst xmlns:p="http://schemas.openxmlformats.org/presentationml/2006/main">
  <p:tag name="KSO_WM_UNIT_TABLE_BEAUTIFY" val="smartTable{fface07d-b767-4c8b-a55b-d5cd68e17343}"/>
</p:tagLst>
</file>

<file path=ppt/tags/tag165.xml><?xml version="1.0" encoding="utf-8"?>
<p:tagLst xmlns:p="http://schemas.openxmlformats.org/presentationml/2006/main">
  <p:tag name="KSO_WM_UNIT_PLACING_PICTURE_USER_VIEWPORT" val="{&quot;height&quot;:9192,&quot;width&quot;:13656}"/>
</p:tagLst>
</file>

<file path=ppt/tags/tag166.xml><?xml version="1.0" encoding="utf-8"?>
<p:tagLst xmlns:p="http://schemas.openxmlformats.org/presentationml/2006/main">
  <p:tag name="KSO_WM_UNIT_TABLE_BEAUTIFY" val="smartTable{85a027a8-52df-47ec-8c72-5db14da54173}"/>
</p:tagLst>
</file>

<file path=ppt/tags/tag167.xml><?xml version="1.0" encoding="utf-8"?>
<p:tagLst xmlns:p="http://schemas.openxmlformats.org/presentationml/2006/main">
  <p:tag name="KSO_WM_UNIT_TABLE_BEAUTIFY" val="smartTable{29e14ac0-2108-48ae-b0c8-b93be3ceeb0f}"/>
</p:tagLst>
</file>

<file path=ppt/tags/tag16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9.xml><?xml version="1.0" encoding="utf-8"?>
<p:tagLst xmlns:p="http://schemas.openxmlformats.org/presentationml/2006/main">
  <p:tag name="KSO_WM_UNIT_TABLE_BEAUTIFY" val="smartTable{af0244e2-65b9-4876-ae3f-0fe0c357f3c6}"/>
  <p:tag name="TABLE_ENDDRAG_ORIGIN_RECT" val="443*45"/>
  <p:tag name="TABLE_ENDDRAG_RECT" val="144*254*443*45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1_15*i*1"/>
  <p:tag name="KSO_WM_TEMPLATE_CATEGORY" val="custom"/>
  <p:tag name="KSO_WM_TEMPLATE_INDEX" val="20202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TYPE" val="i"/>
  <p:tag name="KSO_WM_UNIT_INDEX" val="1"/>
  <p:tag name="KSO_WM_UNIT_PRESET_TEXT" val="2019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1_15*a*1"/>
  <p:tag name="KSO_WM_TEMPLATE_CATEGORY" val="custom"/>
  <p:tag name="KSO_WM_TEMPLATE_INDEX" val="20202601"/>
  <p:tag name="KSO_WM_UNIT_LAYERLEVEL" val="1"/>
  <p:tag name="KSO_WM_TAG_VERSION" val="1.0"/>
  <p:tag name="KSO_WM_BEAUTIFY_FLAG" val="#wm#"/>
  <p:tag name="KSO_WM_UNIT_ISCONTENTSTITLE" val="0"/>
  <p:tag name="KSO_WM_UNIT_PRESET_TEXT" val="谢谢观赏"/>
  <p:tag name="KSO_WM_UNIT_NOCLEAR" val="1"/>
  <p:tag name="KSO_WM_UNIT_VALUE" val="6"/>
  <p:tag name="KSO_WM_UNIT_TYPE" val="a"/>
  <p:tag name="KSO_WM_UNIT_INDEX" val="1"/>
</p:tagLst>
</file>

<file path=ppt/tags/tag172.xml><?xml version="1.0" encoding="utf-8"?>
<p:tagLst xmlns:p="http://schemas.openxmlformats.org/presentationml/2006/main">
  <p:tag name="KSO_WM_SLIDE_ID" val="custom20202601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2"/>
  <p:tag name="KSO_WM_SLIDE_TYPE" val="endPage"/>
  <p:tag name="KSO_WM_SLIDE_SUBTYPE" val="pureTxt"/>
</p:tagLst>
</file>

<file path=ppt/tags/tag173.xml><?xml version="1.0" encoding="utf-8"?>
<p:tagLst xmlns:p="http://schemas.openxmlformats.org/presentationml/2006/main">
  <p:tag name="ISPRING_PRESENTATION_TITLE" val="幻灯片 1"/>
  <p:tag name="COMMONDATA" val="eyJoZGlkIjoiY2NjMjJjZTBjNjM4N2Q1ZmI2MzAxZTk4MjdmODQyNTAifQ==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当图网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当图网1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当图网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当图网1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21756</Words>
  <Application>WPS 演示</Application>
  <PresentationFormat>自定义</PresentationFormat>
  <Paragraphs>1449</Paragraphs>
  <Slides>127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127</vt:i4>
      </vt:variant>
    </vt:vector>
  </HeadingPairs>
  <TitlesOfParts>
    <vt:vector size="147" baseType="lpstr">
      <vt:lpstr>Arial</vt:lpstr>
      <vt:lpstr>宋体</vt:lpstr>
      <vt:lpstr>Wingdings</vt:lpstr>
      <vt:lpstr>Calibri Light</vt:lpstr>
      <vt:lpstr>等线 Light</vt:lpstr>
      <vt:lpstr>微软雅黑</vt:lpstr>
      <vt:lpstr>汉仪旗黑-85S</vt:lpstr>
      <vt:lpstr>黑体</vt:lpstr>
      <vt:lpstr>Viner Hand ITC</vt:lpstr>
      <vt:lpstr>华文新魏</vt:lpstr>
      <vt:lpstr>Arial Unicode MS</vt:lpstr>
      <vt:lpstr>Calibri</vt:lpstr>
      <vt:lpstr>Times New Roman</vt:lpstr>
      <vt:lpstr>Consolas</vt:lpstr>
      <vt:lpstr>等线</vt:lpstr>
      <vt:lpstr>当图网</vt:lpstr>
      <vt:lpstr>当图网1</vt:lpstr>
      <vt:lpstr>1_当图网</vt:lpstr>
      <vt:lpstr>1_当图网1</vt:lpstr>
      <vt:lpstr>1_Office 主题​​</vt:lpstr>
      <vt:lpstr>第7章 字典与集合</vt:lpstr>
      <vt:lpstr>目录</vt:lpstr>
      <vt:lpstr>7.1 字典</vt:lpstr>
      <vt:lpstr>7.1.1 字典概述</vt:lpstr>
      <vt:lpstr>7.1.1 字典概述</vt:lpstr>
      <vt:lpstr>7.1.2 字典的创建、元素引用及删除</vt:lpstr>
      <vt:lpstr>7.1.2 字典的创建、元素引用及删除</vt:lpstr>
      <vt:lpstr>2．字典元素的引用</vt:lpstr>
      <vt:lpstr>2．字典元素的引用</vt:lpstr>
      <vt:lpstr>2．字典元素的引用</vt:lpstr>
      <vt:lpstr>2．字典元素的引用</vt:lpstr>
      <vt:lpstr>3．字典的删除</vt:lpstr>
      <vt:lpstr>3．字典的删除</vt:lpstr>
      <vt:lpstr>3．字典的删除</vt:lpstr>
      <vt:lpstr>PowerPoint 演示文稿</vt:lpstr>
      <vt:lpstr>7.1 字典</vt:lpstr>
      <vt:lpstr>7.1.3 运算符对字典的操作</vt:lpstr>
      <vt:lpstr>7.1.3 运算符对字典的操作</vt:lpstr>
      <vt:lpstr>7.1.4 内置函数对字典的操作</vt:lpstr>
      <vt:lpstr>在列表中，reverse出现在四个地方</vt:lpstr>
      <vt:lpstr>PowerPoint 演示文稿</vt:lpstr>
      <vt:lpstr>PowerPoint 演示文稿</vt:lpstr>
      <vt:lpstr>PowerPoint 演示文稿</vt:lpstr>
      <vt:lpstr>PowerPoint 演示文稿</vt:lpstr>
      <vt:lpstr>7.1.5 字典对象的常用方法</vt:lpstr>
      <vt:lpstr>1． items()元素、keys()键、values()值</vt:lpstr>
      <vt:lpstr>1． items()元素、keys()键、values()值 </vt:lpstr>
      <vt:lpstr>1． items()元素、keys()键、values()值 </vt:lpstr>
      <vt:lpstr>1． items()元素、keys()键、values()值 </vt:lpstr>
      <vt:lpstr>2．pop()指定删除、popitem()随机删除、clear()清空</vt:lpstr>
      <vt:lpstr>2．pop()指定删除、popitem()随机删除、clear()清空</vt:lpstr>
      <vt:lpstr>2．pop()指定删除、popitem()随机删除、clear()清空</vt:lpstr>
      <vt:lpstr>2．pop()指定删除、popitem()随机删除、clear()清空</vt:lpstr>
      <vt:lpstr>3．setdefault()添加和设置 </vt:lpstr>
      <vt:lpstr>3．setdefault()添加和设置</vt:lpstr>
      <vt:lpstr>4．update()合并字典</vt:lpstr>
      <vt:lpstr>4．update()合并字典</vt:lpstr>
      <vt:lpstr>4．update()合并字典</vt:lpstr>
      <vt:lpstr>5．copy()复制</vt:lpstr>
      <vt:lpstr>5．copy()</vt:lpstr>
      <vt:lpstr>5．copy()复制。原件复印件独立。</vt:lpstr>
      <vt:lpstr>5．同步赋值，指向同一个存储空间。原件复印件不独立。</vt:lpstr>
      <vt:lpstr>PowerPoint 演示文稿</vt:lpstr>
      <vt:lpstr>直接同步赋值</vt:lpstr>
      <vt:lpstr>浅拷贝(copy)</vt:lpstr>
      <vt:lpstr>深拷贝(deepcopy)</vt:lpstr>
      <vt:lpstr>PowerPoint 演示文稿</vt:lpstr>
      <vt:lpstr>7.1 字典</vt:lpstr>
      <vt:lpstr>7.1.6 字典推导式</vt:lpstr>
      <vt:lpstr>7.1.6 字典推导式---新建新字典</vt:lpstr>
      <vt:lpstr>7.1.6 字典推导式</vt:lpstr>
      <vt:lpstr>7.1.6 字典推导式</vt:lpstr>
      <vt:lpstr>7.1.7 字典的遍历</vt:lpstr>
      <vt:lpstr>7.1.7 字典的遍历</vt:lpstr>
      <vt:lpstr>如果要遍历字典的元素必须使用字典的方法items()加以明确说明，  遍历字典的“值”则要使用字典的方法values()加以说明</vt:lpstr>
      <vt:lpstr>&gt;&gt;&gt; dict1 = {'a': 1, 'b': 2, 'c': 3} &gt;&gt;&gt; for item in dict1.items():      # 遍历字典的元素 	    item ('a', 1) ('b', 2) ('c', 3) &gt;&gt;&gt; for value in dict1.values():     # 遍历字典的“值” 	    value 1 2 3</vt:lpstr>
      <vt:lpstr>PowerPoint 演示文稿</vt:lpstr>
      <vt:lpstr>7.2 集合</vt:lpstr>
      <vt:lpstr>PowerPoint 演示文稿</vt:lpstr>
      <vt:lpstr>7.2.1 集合的创建与删除</vt:lpstr>
      <vt:lpstr>7.2.1 集合的创建与删除</vt:lpstr>
      <vt:lpstr>PowerPoint 演示文稿</vt:lpstr>
      <vt:lpstr>2．集合的删除</vt:lpstr>
      <vt:lpstr>2．集合的删除</vt:lpstr>
      <vt:lpstr>7.2.2 集合的运算</vt:lpstr>
      <vt:lpstr>PowerPoint 演示文稿</vt:lpstr>
      <vt:lpstr>PowerPoint 演示文稿</vt:lpstr>
      <vt:lpstr>PowerPoint 演示文稿</vt:lpstr>
      <vt:lpstr>7.2.3 内置函数对集合的操作</vt:lpstr>
      <vt:lpstr>7.2.3 内置函数对集合的操作</vt:lpstr>
      <vt:lpstr>7.2.3 内置函数对集合的操作</vt:lpstr>
      <vt:lpstr>7.2.3 内置函数对集合的操作</vt:lpstr>
      <vt:lpstr>7.2.3 内置函数对集合的操作</vt:lpstr>
      <vt:lpstr>7.2.3 内置函数对集合的操作</vt:lpstr>
      <vt:lpstr>7.2.3 内置函数对集合的操作</vt:lpstr>
      <vt:lpstr>PowerPoint 演示文稿</vt:lpstr>
      <vt:lpstr>7.2 集合</vt:lpstr>
      <vt:lpstr>7.2.4 集合对象的常用方法</vt:lpstr>
      <vt:lpstr>续上表 </vt:lpstr>
      <vt:lpstr>续上表</vt:lpstr>
      <vt:lpstr>7.2.4 add 、 update</vt:lpstr>
      <vt:lpstr>7.2.4 add 、 update</vt:lpstr>
      <vt:lpstr>7.2.4 remove、discard、pop</vt:lpstr>
      <vt:lpstr>7.2.4 remove、discard、pop</vt:lpstr>
      <vt:lpstr>7.2.4 remove、discard、pop</vt:lpstr>
      <vt:lpstr>7.2.4 remove、discard、pop</vt:lpstr>
      <vt:lpstr>7.2.4 差集、交集、并集、对称差集</vt:lpstr>
      <vt:lpstr>7.2.4 差集、交集、并集、对称差集</vt:lpstr>
      <vt:lpstr>7.2.4 其他</vt:lpstr>
      <vt:lpstr>7.2.4 其他</vt:lpstr>
      <vt:lpstr>7.2.4 其他</vt:lpstr>
      <vt:lpstr>7.2.4 集合对象的常用方法</vt:lpstr>
      <vt:lpstr>PowerPoint 演示文稿</vt:lpstr>
      <vt:lpstr>7.2.4 子集操作</vt:lpstr>
      <vt:lpstr>PowerPoint 演示文稿</vt:lpstr>
      <vt:lpstr>7.2.4 issuperset判断子集 set1.issuperset(set2)，set1完全包含了set2</vt:lpstr>
      <vt:lpstr>7.2.4 isdisjoint判断没有交集 set1.isdisjoint(set2)，没有交集为True否则为False </vt:lpstr>
      <vt:lpstr>7.2.4 clear清空集合</vt:lpstr>
      <vt:lpstr>PowerPoint 演示文稿</vt:lpstr>
      <vt:lpstr>PowerPoint 演示文稿</vt:lpstr>
      <vt:lpstr>PowerPoint 演示文稿</vt:lpstr>
      <vt:lpstr>7.2.5 集合的遍历和推导式</vt:lpstr>
      <vt:lpstr>7.2.5 集合的遍历和推导式</vt:lpstr>
      <vt:lpstr>7.2.5 集合的遍历和推导式</vt:lpstr>
      <vt:lpstr>PowerPoint 演示文稿</vt:lpstr>
      <vt:lpstr>7.3 应用举例</vt:lpstr>
      <vt:lpstr>【例7-1】编写程序，  生成200个范围在[0，100]内的随机数，  并统计不同数字出现的次数，  并按生成的随机数升序输出。</vt:lpstr>
      <vt:lpstr>【例7-1】 import random nums = [random.randint(0, 100) for i in range(200)]   # 列表推导式 # print(nums)        	# 查看生成的随机数 diff_nums = set(nums) # print(diff_nums)   # 查看有哪些不重复的随机数 result = {} for i in diff_nums:    # 统计每个随机数出现的次数       result[i] = nums.count(i) print(sorted(result.items()))     # 按随机数的升序输出字典元素</vt:lpstr>
      <vt:lpstr>【例7-2】编写程序，  使用集合，  生成30个范围在[0，50]的不重复的随机数。</vt:lpstr>
      <vt:lpstr>【例7-2】 import random s = set() while True:     n = random.randint(0, 50)     s.add(n)		# 集合中元素都是不重复的     if len(s) == 30:# 集合中达到30个元素，循环结束         break print(s) </vt:lpstr>
      <vt:lpstr>【例7-2】也可以改写成 import random s = set() while len(s) != 30:     n = random.randint(0, 50)     s.add(n)  print(s) </vt:lpstr>
      <vt:lpstr>【例7-3】编写程序，  输入你的学号（全是数字），  统计学号中各个数字重复了多少次，  将统计结果存入字典中，  并按学号中数字的升序输出该字典内容。</vt:lpstr>
      <vt:lpstr>【例7-3】 sno = eval(input("请输入你的学号：")) result = {} while sno != 0:     num = sno % 10     	# 取学号最后一位     result[num] = result.get(num, 0) + 1     sno = sno // 10			# 去除学号最后一位 print(sorted(result.items()))   # 如果字典中还没有以该数字为键的元素，则以该数字为键并将其值设为1 # 如果已有以该数字为键的元素，则将该键对应的值加1</vt:lpstr>
      <vt:lpstr>PowerPoint 演示文稿</vt:lpstr>
      <vt:lpstr>PowerPoint 演示文稿</vt:lpstr>
      <vt:lpstr>【例7-4】编写程序，对某门课的所有考试成绩分类统计，  分别统计出优、良、中、及格和不及格的人数。</vt:lpstr>
      <vt:lpstr>【例7-4】 import random   marks = [random.randint(0, 100) for i in range(20)]    # 随机生成20个成绩  print("成绩如下：", marks)  rank = {'优秀': 0, '良好': 0, '中等': 0, '及格': 0, '不及格': 0}  # 所有等级的人数初始为0 </vt:lpstr>
      <vt:lpstr>for item in marks:     if item &gt;= 90:         rank['优秀'] = rank['优秀'] + 1     elif item &gt;= 80:         rank['良好'] = rank['良好'] + 1     elif item &gt;= 70:         rank['中等'] = rank['中等'] + 1     elif item &gt;= 60:         rank['及格'] = rank['及格'] + 1     else:         rank['不及格'] = rank['不及格'] + 1 print("统计结果：", rank) </vt:lpstr>
      <vt:lpstr>【例7-5】编写程序，模拟集合的交集、并集和差集运算。</vt:lpstr>
      <vt:lpstr> 【例7-5】 set1 = eval(input('请输入集合1：')) set2 = eval(input('请输入集合2：')) intersection = set() union = set() difference = set()  </vt:lpstr>
      <vt:lpstr>for i in set2:              # 求交集     if i in set1:         intersection.add(i) union = set1.copy() for i in set2:              # 求并集     if i not in set1:         union.add(i) for i in set1:              # 求差集     if i not in set2:         difference.add(i) print("交集为：", intersection) print("并集为：", union) print("差集为：", difference)  </vt:lpstr>
      <vt:lpstr>【例7-6】编程程序，检测密码的安全强度。  小写字母  大写字母  数字  标点符号</vt:lpstr>
      <vt:lpstr>  【例7-6】 pwd_str = [set("ABCDEFGHIJKLMNOPQRSTUVWXYZ"),            set("abcdefghijklmnopqrstuvwxyz"),            set("0123456789"),            set("!\"#$%&amp;\'()*+,-./:;&lt;=&gt;?@[\\]^_`{|}~")]   pwd_safe = {4: '高强度', 3: '中高强度', 2: '中低强度', 1: '弱强度'} </vt:lpstr>
      <vt:lpstr>【例7-6】  pwd = input("请输入要验证的密码：") pwd = set(pwd)//去除重复项 num = 0  # 将密码和pwd_str中的各类字符构成的集合做交集运算 for item in pwd_str:	#item为pwd_str的元素     if len(item &amp; pwd) &gt; 0:  # 运算结果不为空，表示包含此类字符         num += 1		# num增加1  print(pwd_safe.get(num, "密码字符无法识别！"))</vt:lpstr>
      <vt:lpstr>PowerPoint 演示文稿</vt:lpstr>
      <vt:lpstr>尝试着，用if来实现。</vt:lpstr>
      <vt:lpstr>谢  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当图网</dc:title>
  <dc:creator>熊福松</dc:creator>
  <cp:lastModifiedBy>18662582800</cp:lastModifiedBy>
  <cp:revision>83</cp:revision>
  <dcterms:created xsi:type="dcterms:W3CDTF">2018-10-09T06:59:00Z</dcterms:created>
  <dcterms:modified xsi:type="dcterms:W3CDTF">2022-04-28T05:59:26Z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ICV">
    <vt:lpwstr>D1907AC06339418799FAEB3CB99F43A0</vt:lpwstr>
  </property>
</Properties>
</file>